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3" r:id="rId1"/>
  </p:sldMasterIdLst>
  <p:notesMasterIdLst>
    <p:notesMasterId r:id="rId30"/>
  </p:notesMasterIdLst>
  <p:handoutMasterIdLst>
    <p:handoutMasterId r:id="rId31"/>
  </p:handoutMasterIdLst>
  <p:sldIdLst>
    <p:sldId id="1262" r:id="rId2"/>
    <p:sldId id="353" r:id="rId3"/>
    <p:sldId id="354" r:id="rId4"/>
    <p:sldId id="406" r:id="rId5"/>
    <p:sldId id="356" r:id="rId6"/>
    <p:sldId id="357" r:id="rId7"/>
    <p:sldId id="358" r:id="rId8"/>
    <p:sldId id="359" r:id="rId9"/>
    <p:sldId id="355" r:id="rId10"/>
    <p:sldId id="407" r:id="rId11"/>
    <p:sldId id="360" r:id="rId12"/>
    <p:sldId id="362" r:id="rId13"/>
    <p:sldId id="366" r:id="rId14"/>
    <p:sldId id="361" r:id="rId15"/>
    <p:sldId id="364" r:id="rId16"/>
    <p:sldId id="365" r:id="rId17"/>
    <p:sldId id="368" r:id="rId18"/>
    <p:sldId id="1264" r:id="rId19"/>
    <p:sldId id="369" r:id="rId20"/>
    <p:sldId id="370" r:id="rId21"/>
    <p:sldId id="371" r:id="rId22"/>
    <p:sldId id="379" r:id="rId23"/>
    <p:sldId id="372" r:id="rId24"/>
    <p:sldId id="374" r:id="rId25"/>
    <p:sldId id="375" r:id="rId26"/>
    <p:sldId id="376" r:id="rId27"/>
    <p:sldId id="377" r:id="rId28"/>
    <p:sldId id="1265" r:id="rId29"/>
  </p:sldIdLst>
  <p:sldSz cx="9144000" cy="5143500" type="screen16x9"/>
  <p:notesSz cx="7099300" cy="10234613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0D7"/>
    <a:srgbClr val="0000FF"/>
    <a:srgbClr val="FFF6D5"/>
    <a:srgbClr val="5ED17F"/>
    <a:srgbClr val="0712D9"/>
    <a:srgbClr val="0C23D8"/>
    <a:srgbClr val="07860F"/>
    <a:srgbClr val="0044DB"/>
    <a:srgbClr val="004BF3"/>
    <a:srgbClr val="0030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31" autoAdjust="0"/>
    <p:restoredTop sz="90693" autoAdjust="0"/>
  </p:normalViewPr>
  <p:slideViewPr>
    <p:cSldViewPr snapToGrid="0">
      <p:cViewPr varScale="1">
        <p:scale>
          <a:sx n="132" d="100"/>
          <a:sy n="132" d="100"/>
        </p:scale>
        <p:origin x="1392" y="96"/>
      </p:cViewPr>
      <p:guideLst>
        <p:guide orient="horz" pos="164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42" d="100"/>
          <a:sy n="142" d="100"/>
        </p:scale>
        <p:origin x="456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/>
              <a:t>The University of Adelaide, School of Computer Science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75300" y="0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61565D71-58CB-4E4A-A112-B88A53B65450}" type="datetime3">
              <a:rPr lang="en-US" smtClean="0"/>
              <a:t>1 February 2023</a:t>
            </a:fld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/>
              <a:t>Chapter 2 — Instructions: Language of the Computer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75300" y="9723438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57C84157-CAC9-4329-91AD-EB3C6746FA3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/>
              <a:t>The University of Adelaide, School of Computer Science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A6819D6C-F56C-C844-8828-176DDD743C2C}" type="datetime3">
              <a:rPr lang="en-US" smtClean="0"/>
              <a:t>1 February 2023</a:t>
            </a:fld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/>
              <a:t>Chapter 2 — Instructions: Language of the Computer</a:t>
            </a:r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EE145C4F-ECA4-4DD7-819E-C9FECED27844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  <p:notesStyle>
    <a:lvl1pPr algn="l" rtl="0" fontAlgn="base">
      <a:spcBef>
        <a:spcPct val="30000"/>
      </a:spcBef>
      <a:spcAft>
        <a:spcPct val="0"/>
      </a:spcAft>
      <a:defRPr sz="1800" kern="1200">
        <a:solidFill>
          <a:schemeClr val="tx1"/>
        </a:solidFill>
        <a:latin typeface="Monaco" charset="0"/>
        <a:ea typeface="Monaco" charset="0"/>
        <a:cs typeface="Monaco" charset="0"/>
      </a:defRPr>
    </a:lvl1pPr>
    <a:lvl2pPr marL="457200" algn="l" rtl="0" fontAlgn="base">
      <a:spcBef>
        <a:spcPct val="30000"/>
      </a:spcBef>
      <a:spcAft>
        <a:spcPct val="0"/>
      </a:spcAft>
      <a:defRPr sz="1800" kern="1200">
        <a:solidFill>
          <a:schemeClr val="tx1"/>
        </a:solidFill>
        <a:latin typeface="Monaco" charset="0"/>
        <a:ea typeface="Monaco" charset="0"/>
        <a:cs typeface="Monaco" charset="0"/>
      </a:defRPr>
    </a:lvl2pPr>
    <a:lvl3pPr marL="914400" algn="l" rtl="0" fontAlgn="base">
      <a:spcBef>
        <a:spcPct val="30000"/>
      </a:spcBef>
      <a:spcAft>
        <a:spcPct val="0"/>
      </a:spcAft>
      <a:defRPr sz="1800" kern="1200">
        <a:solidFill>
          <a:schemeClr val="tx1"/>
        </a:solidFill>
        <a:latin typeface="Monaco" charset="0"/>
        <a:ea typeface="Monaco" charset="0"/>
        <a:cs typeface="Monaco" charset="0"/>
      </a:defRPr>
    </a:lvl3pPr>
    <a:lvl4pPr marL="1371600" algn="l" rtl="0" fontAlgn="base">
      <a:spcBef>
        <a:spcPct val="30000"/>
      </a:spcBef>
      <a:spcAft>
        <a:spcPct val="0"/>
      </a:spcAft>
      <a:defRPr sz="1800" kern="1200">
        <a:solidFill>
          <a:schemeClr val="tx1"/>
        </a:solidFill>
        <a:latin typeface="Monaco" charset="0"/>
        <a:ea typeface="Monaco" charset="0"/>
        <a:cs typeface="Monaco" charset="0"/>
      </a:defRPr>
    </a:lvl4pPr>
    <a:lvl5pPr marL="1828800" algn="l" rtl="0" fontAlgn="base">
      <a:spcBef>
        <a:spcPct val="30000"/>
      </a:spcBef>
      <a:spcAft>
        <a:spcPct val="0"/>
      </a:spcAft>
      <a:defRPr sz="1800" kern="1200">
        <a:solidFill>
          <a:schemeClr val="tx1"/>
        </a:solidFill>
        <a:latin typeface="Monaco" charset="0"/>
        <a:ea typeface="Monaco" charset="0"/>
        <a:cs typeface="Monaco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branch instruction execution: calculate target address, and resolve branch condition</a:t>
            </a:r>
          </a:p>
          <a:p>
            <a:r>
              <a:rPr lang="en-US" dirty="0"/>
              <a:t>define “taken” and “non taken”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6819D6C-F56C-C844-8828-176DDD743C2C}" type="datetime3">
              <a:rPr lang="en-US" smtClean="0"/>
              <a:t>1 February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E145C4F-ECA4-4DD7-819E-C9FECED2784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89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instruction in the sequence can be move between BEQ and LD?	</a:t>
            </a:r>
          </a:p>
          <a:p>
            <a:r>
              <a:rPr lang="en-US" dirty="0"/>
              <a:t>	move SD as it is independent of the other instructions.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6819D6C-F56C-C844-8828-176DDD743C2C}" type="datetime3">
              <a:rPr lang="en-US" smtClean="0"/>
              <a:t>1 February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45C4F-ECA4-4DD7-819E-C9FECED2784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560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Starting question: what are approaches to handling branch hazards? </a:t>
            </a:r>
          </a:p>
          <a:p>
            <a:endParaRPr lang="en-US" dirty="0"/>
          </a:p>
          <a:p>
            <a:r>
              <a:rPr lang="en-US" dirty="0"/>
              <a:t>This example shows their benefits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6819D6C-F56C-C844-8828-176DDD743C2C}" type="datetime3">
              <a:rPr lang="en-US" smtClean="0"/>
              <a:t>1 February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45C4F-ECA4-4DD7-819E-C9FECED2784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88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Hypothesis: a branch</a:t>
            </a:r>
            <a:r>
              <a:rPr lang="en-US" baseline="0" dirty="0"/>
              <a:t> (taken or not-taken) will likely repeat the same decision next time. </a:t>
            </a:r>
          </a:p>
          <a:p>
            <a:endParaRPr lang="en-US" baseline="0" dirty="0"/>
          </a:p>
          <a:p>
            <a:r>
              <a:rPr lang="en-US" baseline="0" dirty="0"/>
              <a:t>This is true for branches involved in loops. --- a type of temporal locality</a:t>
            </a:r>
          </a:p>
          <a:p>
            <a:endParaRPr lang="en-US" baseline="0" dirty="0"/>
          </a:p>
          <a:p>
            <a:r>
              <a:rPr lang="en-US" baseline="0" dirty="0"/>
              <a:t>Low order bits of branch instruction addresses are used to index Branch-prediction buffer (BPB)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6819D6C-F56C-C844-8828-176DDD743C2C}" type="datetime3">
              <a:rPr lang="en-US" smtClean="0"/>
              <a:t>1 February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E145C4F-ECA4-4DD7-819E-C9FECED2784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34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What about PCs of two branches having the same lower bits?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6819D6C-F56C-C844-8828-176DDD743C2C}" type="datetime3">
              <a:rPr lang="en-US" smtClean="0"/>
              <a:t>1 February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45C4F-ECA4-4DD7-819E-C9FECED2784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87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6819D6C-F56C-C844-8828-176DDD743C2C}" type="datetime3">
              <a:rPr lang="en-US" smtClean="0"/>
              <a:t>1 February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45C4F-ECA4-4DD7-819E-C9FECED2784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84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branches are often correlated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branch</a:t>
            </a:r>
            <a:r>
              <a:rPr lang="en-US" baseline="0" dirty="0"/>
              <a:t> b3 is correlated to b1 and b2.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6819D6C-F56C-C844-8828-176DDD743C2C}" type="datetime3">
              <a:rPr lang="en-US" smtClean="0"/>
              <a:t>1 February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E145C4F-ECA4-4DD7-819E-C9FECED2784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481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Benefit:</a:t>
            </a:r>
            <a:r>
              <a:rPr lang="en-US" baseline="0" dirty="0"/>
              <a:t> higher prediction accuracy, low HW overhead.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6819D6C-F56C-C844-8828-176DDD743C2C}" type="datetime3">
              <a:rPr lang="en-US" smtClean="0"/>
              <a:t>1 February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E145C4F-ECA4-4DD7-819E-C9FECED27844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14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k-low order address bits of the current branch instruction to reduce interferences among different branch instructions.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6819D6C-F56C-C844-8828-176DDD743C2C}" type="datetime3">
              <a:rPr lang="en-US" smtClean="0"/>
              <a:t>1 February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45C4F-ECA4-4DD7-819E-C9FECED27844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3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82" name="Text Box 42"/>
          <p:cNvSpPr txBox="1">
            <a:spLocks noChangeArrowheads="1"/>
          </p:cNvSpPr>
          <p:nvPr userDrawn="1"/>
        </p:nvSpPr>
        <p:spPr bwMode="auto">
          <a:xfrm>
            <a:off x="8388351" y="4873229"/>
            <a:ext cx="57626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63BBFCE6-A6C8-4251-973B-1D0917AA6A4E}" type="slidenum">
              <a:rPr lang="en-AU" sz="1200" b="1">
                <a:latin typeface="Arial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‹#›</a:t>
            </a:fld>
            <a:endParaRPr lang="en-GB" sz="1200"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35209"/>
            <a:ext cx="8784976" cy="64633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69114" y="86916"/>
            <a:ext cx="1292662" cy="45910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1189" y="86916"/>
            <a:ext cx="6105525" cy="4591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9" y="-33158"/>
            <a:ext cx="8281987" cy="64633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4214" y="844153"/>
            <a:ext cx="8270875" cy="3833813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9" y="-33158"/>
            <a:ext cx="8281987" cy="64633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4" y="844153"/>
            <a:ext cx="4059237" cy="38338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844153"/>
            <a:ext cx="4059238" cy="38338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3" y="61501"/>
            <a:ext cx="8784976" cy="584775"/>
          </a:xfrm>
          <a:prstGeom prst="rect">
            <a:avLst/>
          </a:prstGeom>
        </p:spPr>
        <p:txBody>
          <a:bodyPr anchor="ctr" anchorCtr="0"/>
          <a:lstStyle>
            <a:lvl1pPr>
              <a:defRPr sz="3200">
                <a:solidFill>
                  <a:srgbClr val="0000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3" y="716560"/>
            <a:ext cx="8775576" cy="4307708"/>
          </a:xfrm>
        </p:spPr>
        <p:txBody>
          <a:bodyPr anchor="ctr" anchorCtr="0"/>
          <a:lstStyle>
            <a:lvl1pPr marL="404813" indent="-404813">
              <a:spcBef>
                <a:spcPts val="400"/>
              </a:spcBef>
              <a:buClr>
                <a:srgbClr val="0000FF"/>
              </a:buClr>
              <a:tabLst/>
              <a:defRPr sz="2800"/>
            </a:lvl1pPr>
            <a:lvl2pPr marL="803275" indent="-346075">
              <a:spcBef>
                <a:spcPts val="0"/>
              </a:spcBef>
              <a:tabLst/>
              <a:defRPr sz="2400"/>
            </a:lvl2pPr>
            <a:lvl3pPr marL="1201738" indent="-287338">
              <a:spcBef>
                <a:spcPts val="0"/>
              </a:spcBef>
              <a:tabLst/>
              <a:defRPr sz="2000"/>
            </a:lvl3pPr>
            <a:lvl4pPr>
              <a:spcBef>
                <a:spcPts val="0"/>
              </a:spcBef>
              <a:defRPr sz="1800"/>
            </a:lvl4pPr>
            <a:lvl5pPr>
              <a:spcBef>
                <a:spcPts val="0"/>
              </a:spcBef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990" y="3305175"/>
            <a:ext cx="7358158" cy="584775"/>
          </a:xfrm>
          <a:prstGeom prst="rect">
            <a:avLst/>
          </a:prstGeom>
        </p:spPr>
        <p:txBody>
          <a:bodyPr anchor="t"/>
          <a:lstStyle>
            <a:lvl1pPr algn="ctr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721" y="1167594"/>
            <a:ext cx="8266422" cy="1566174"/>
          </a:xfrm>
        </p:spPr>
        <p:txBody>
          <a:bodyPr anchor="b"/>
          <a:lstStyle>
            <a:lvl1pPr marL="0" indent="0" algn="ctr">
              <a:buNone/>
              <a:defRPr sz="4400" b="1" i="0">
                <a:solidFill>
                  <a:srgbClr val="0712D9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35209"/>
            <a:ext cx="8784976" cy="64633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4" y="844153"/>
            <a:ext cx="4059237" cy="38338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844153"/>
            <a:ext cx="4059238" cy="38338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6898"/>
            <a:ext cx="8229600" cy="64633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06F7DB-85E6-B743-8208-E5F6D587A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3" y="61501"/>
            <a:ext cx="8784976" cy="584775"/>
          </a:xfrm>
          <a:prstGeom prst="rect">
            <a:avLst/>
          </a:prstGeom>
        </p:spPr>
        <p:txBody>
          <a:bodyPr anchor="ctr" anchorCtr="0"/>
          <a:lstStyle>
            <a:lvl1pPr>
              <a:defRPr sz="3200">
                <a:solidFill>
                  <a:srgbClr val="0000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68439"/>
            <a:ext cx="3008313" cy="707886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25394"/>
            <a:ext cx="5486400" cy="400110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2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513" y="646126"/>
            <a:ext cx="8775576" cy="4288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</p:txBody>
      </p:sp>
      <p:sp>
        <p:nvSpPr>
          <p:cNvPr id="2396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79513" y="-63025"/>
            <a:ext cx="878497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 dirty="0"/>
              <a:t>Click to edit Master title style</a:t>
            </a:r>
          </a:p>
        </p:txBody>
      </p:sp>
      <p:sp>
        <p:nvSpPr>
          <p:cNvPr id="239630" name="Text Box 14"/>
          <p:cNvSpPr txBox="1">
            <a:spLocks noChangeArrowheads="1"/>
          </p:cNvSpPr>
          <p:nvPr userDrawn="1"/>
        </p:nvSpPr>
        <p:spPr bwMode="auto">
          <a:xfrm>
            <a:off x="8567737" y="4859771"/>
            <a:ext cx="57626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28EC741E-FC11-4977-9AC4-393A11CE0A97}" type="slidenum">
              <a:rPr lang="en-AU" sz="2000" b="1" i="0">
                <a:solidFill>
                  <a:srgbClr val="0712D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‹#›</a:t>
            </a:fld>
            <a:endParaRPr lang="en-GB" sz="2000" b="1" i="0" dirty="0">
              <a:solidFill>
                <a:srgbClr val="0712D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600" b="1" i="0">
          <a:solidFill>
            <a:srgbClr val="0A31F1"/>
          </a:solidFill>
          <a:latin typeface="Calibri" charset="0"/>
          <a:ea typeface="Calibri" charset="0"/>
          <a:cs typeface="Calibri" charset="0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33CC"/>
        </a:buClr>
        <a:buSzPct val="80000"/>
        <a:buFont typeface="ZapfDingbatsITC" charset="0"/>
        <a:buChar char="➜"/>
        <a:defRPr sz="3200" b="0" i="0">
          <a:solidFill>
            <a:schemeClr val="tx1"/>
          </a:solidFill>
          <a:latin typeface="Calibri" charset="0"/>
          <a:ea typeface="Calibri" charset="0"/>
          <a:cs typeface="Calibri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004BF3"/>
        </a:buClr>
        <a:buSzPct val="80000"/>
        <a:buFont typeface="ZapfDingbatsITC" charset="0"/>
        <a:buChar char="➜"/>
        <a:defRPr sz="2800" b="0" i="0">
          <a:solidFill>
            <a:schemeClr val="tx1"/>
          </a:solidFill>
          <a:latin typeface="Calibri" charset="0"/>
          <a:ea typeface="Calibri" charset="0"/>
          <a:cs typeface="Calibri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4BF3"/>
        </a:buClr>
        <a:buSzPct val="80000"/>
        <a:buFont typeface="ZapfDingbatsITC" charset="0"/>
        <a:buChar char="➜"/>
        <a:defRPr sz="2400" b="0" i="0">
          <a:solidFill>
            <a:schemeClr val="tx1"/>
          </a:solidFill>
          <a:latin typeface="Calibri" charset="0"/>
          <a:ea typeface="Calibri" charset="0"/>
          <a:cs typeface="Calibri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004BF3"/>
        </a:buClr>
        <a:buSzPct val="80000"/>
        <a:buFont typeface="ZapfDingbatsITC" charset="0"/>
        <a:buChar char="➜"/>
        <a:defRPr sz="2000" b="0" i="0">
          <a:solidFill>
            <a:schemeClr val="tx1"/>
          </a:solidFill>
          <a:latin typeface="Calibri" charset="0"/>
          <a:ea typeface="Calibri" charset="0"/>
          <a:cs typeface="Calibri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004BF3"/>
        </a:buClr>
        <a:buSzPct val="80000"/>
        <a:buFont typeface="ZapfDingbatsITC" charset="0"/>
        <a:buChar char="➜"/>
        <a:defRPr sz="2000" b="0" i="0">
          <a:solidFill>
            <a:schemeClr val="tx1"/>
          </a:solidFill>
          <a:latin typeface="Calibri" charset="0"/>
          <a:ea typeface="Calibri" charset="0"/>
          <a:cs typeface="Calibri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C4D9A2F-5E79-3346-82F3-640857A80436}"/>
              </a:ext>
            </a:extLst>
          </p:cNvPr>
          <p:cNvSpPr/>
          <p:nvPr/>
        </p:nvSpPr>
        <p:spPr bwMode="auto">
          <a:xfrm>
            <a:off x="182880" y="1791124"/>
            <a:ext cx="8778240" cy="1188720"/>
          </a:xfrm>
          <a:prstGeom prst="roundRect">
            <a:avLst>
              <a:gd name="adj" fmla="val 5983"/>
            </a:avLst>
          </a:prstGeom>
          <a:solidFill>
            <a:srgbClr val="FFF0D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000" b="1" dirty="0">
                <a:solidFill>
                  <a:srgbClr val="001CFE"/>
                </a:solidFill>
                <a:latin typeface="Calibri" charset="0"/>
                <a:ea typeface="Calibri" charset="0"/>
                <a:cs typeface="Calibri" charset="0"/>
              </a:rPr>
              <a:t>Control/Branch Hazards</a:t>
            </a:r>
          </a:p>
        </p:txBody>
      </p:sp>
    </p:spTree>
    <p:extLst>
      <p:ext uri="{BB962C8B-B14F-4D97-AF65-F5344CB8AC3E}">
        <p14:creationId xmlns:p14="http://schemas.microsoft.com/office/powerpoint/2010/main" val="2490081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Branch Penalty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712D9"/>
                </a:solidFill>
              </a:rPr>
              <a:t>Predict-not-taken</a:t>
            </a:r>
            <a:endParaRPr lang="en-US" dirty="0">
              <a:solidFill>
                <a:srgbClr val="0712D9"/>
              </a:solidFill>
            </a:endParaRPr>
          </a:p>
          <a:p>
            <a:endParaRPr lang="en-US" sz="300" dirty="0">
              <a:solidFill>
                <a:srgbClr val="0951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4901157"/>
            <a:ext cx="2340641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C.2, 3.1   Pipeline hazards</a:t>
            </a:r>
            <a:endParaRPr lang="en-US" sz="1600" b="1" dirty="0">
              <a:solidFill>
                <a:srgbClr val="0066FF"/>
              </a:solidFill>
              <a:latin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49" y="1363966"/>
            <a:ext cx="8904254" cy="332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994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Branch Penalty – Branch Prediction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712D9"/>
                </a:solidFill>
              </a:rPr>
              <a:t>Predict-taken</a:t>
            </a:r>
            <a:r>
              <a:rPr lang="en-US" dirty="0"/>
              <a:t>: assume every branch as taken</a:t>
            </a:r>
          </a:p>
          <a:p>
            <a:pPr lvl="1"/>
            <a:r>
              <a:rPr lang="en-US" dirty="0"/>
              <a:t>In our 5-stage pipeline, we do not know branch target earlier than branch outcome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No advantage</a:t>
            </a:r>
            <a:r>
              <a:rPr lang="en-US" dirty="0"/>
              <a:t>, unless we could predict the target address earlier in the pipeline</a:t>
            </a:r>
            <a:endParaRPr lang="en-US" b="1" dirty="0">
              <a:solidFill>
                <a:srgbClr val="004BF3"/>
              </a:solidFill>
            </a:endParaRPr>
          </a:p>
          <a:p>
            <a:pPr>
              <a:spcBef>
                <a:spcPts val="2200"/>
              </a:spcBef>
            </a:pPr>
            <a:r>
              <a:rPr lang="en-US" b="1" dirty="0">
                <a:solidFill>
                  <a:srgbClr val="0712D9"/>
                </a:solidFill>
              </a:rPr>
              <a:t>Delayed Branch  (not discussed further)</a:t>
            </a:r>
          </a:p>
          <a:p>
            <a:pPr lvl="1"/>
            <a:r>
              <a:rPr lang="en-US" dirty="0"/>
              <a:t>Compiler optimization</a:t>
            </a:r>
          </a:p>
          <a:p>
            <a:pPr lvl="1"/>
            <a:r>
              <a:rPr lang="en-US" dirty="0"/>
              <a:t>Use knowledge of the program semantics to rearrange instructions before/after the branch</a:t>
            </a:r>
          </a:p>
          <a:p>
            <a:pPr lvl="1"/>
            <a:r>
              <a:rPr lang="en-US" dirty="0"/>
              <a:t>Useful for short pipeline – no longer used in RISC-V </a:t>
            </a:r>
          </a:p>
          <a:p>
            <a:pPr lvl="1"/>
            <a:endParaRPr lang="en-US" sz="1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4901157"/>
            <a:ext cx="2340641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C.2, 3.1   Pipeline hazards</a:t>
            </a:r>
            <a:endParaRPr lang="en-US" sz="1600" b="1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092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Delayed Branch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" y="2361658"/>
            <a:ext cx="8553450" cy="32120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14537" y="450057"/>
            <a:ext cx="5578771" cy="1348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Branch instruction</a:t>
            </a:r>
          </a:p>
          <a:p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Sequential successor   - in </a:t>
            </a:r>
            <a:r>
              <a:rPr lang="en-US" sz="2400" i="1" dirty="0">
                <a:solidFill>
                  <a:srgbClr val="0951FF"/>
                </a:solidFill>
                <a:latin typeface="Calibri" charset="0"/>
                <a:ea typeface="Calibri" charset="0"/>
                <a:cs typeface="Calibri" charset="0"/>
              </a:rPr>
              <a:t>branch delay slot</a:t>
            </a:r>
          </a:p>
          <a:p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Branch target if taken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" y="5755069"/>
            <a:ext cx="2340641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C.2, 3.1   Pipeline hazards</a:t>
            </a:r>
            <a:endParaRPr lang="en-US" sz="1600" b="1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260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1335" y="1286872"/>
            <a:ext cx="3358612" cy="2677656"/>
          </a:xfrm>
          <a:prstGeom prst="rect">
            <a:avLst/>
          </a:prstGeom>
          <a:solidFill>
            <a:srgbClr val="FFF0D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	SD    	x7, 0(x8)</a:t>
            </a:r>
          </a:p>
          <a:p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	BEQ     	x5, x6, </a:t>
            </a:r>
            <a:r>
              <a:rPr lang="en-US" sz="2400" b="1" dirty="0">
                <a:solidFill>
                  <a:srgbClr val="00B050"/>
                </a:solidFill>
                <a:latin typeface="Calibri" charset="0"/>
                <a:ea typeface="Calibri" charset="0"/>
                <a:cs typeface="Calibri" charset="0"/>
              </a:rPr>
              <a:t>IF</a:t>
            </a:r>
          </a:p>
          <a:p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	LD        	x2, 16(x1)</a:t>
            </a:r>
          </a:p>
          <a:p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     	DADD  	x3, x4, x2</a:t>
            </a:r>
          </a:p>
          <a:p>
            <a:r>
              <a:rPr lang="en-US" sz="2400" b="1" dirty="0">
                <a:solidFill>
                  <a:srgbClr val="00B050"/>
                </a:solidFill>
                <a:latin typeface="Calibri" charset="0"/>
                <a:ea typeface="Calibri" charset="0"/>
                <a:cs typeface="Calibri" charset="0"/>
              </a:rPr>
              <a:t>IF:</a:t>
            </a:r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 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	LD    	x2, 64(x1)</a:t>
            </a:r>
          </a:p>
          <a:p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     	DSUB  	x3, x4, x2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79735" y="1683115"/>
            <a:ext cx="2566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Branch hazards?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93938" y="2837455"/>
            <a:ext cx="2228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Data hazards?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79735" y="2260285"/>
            <a:ext cx="4484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How much is branch penalty?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897904"/>
            <a:ext cx="2340641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C.2, 3.1   Pipeline hazards</a:t>
            </a:r>
            <a:endParaRPr lang="en-US" sz="1600" b="1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036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Branch Schemes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01" y="4897279"/>
            <a:ext cx="2340641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C.2, 3.1   Pipeline hazards</a:t>
            </a:r>
            <a:endParaRPr lang="en-US" sz="1600" b="1" dirty="0">
              <a:solidFill>
                <a:srgbClr val="0066FF"/>
              </a:solidFill>
              <a:latin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069" y="1020808"/>
            <a:ext cx="6210300" cy="8240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78" y="2571750"/>
            <a:ext cx="8325643" cy="3136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76" y="3484790"/>
            <a:ext cx="6693693" cy="83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Branch Schemes -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3" y="716560"/>
            <a:ext cx="8775576" cy="421398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Branches comprise 20% (BF) of all instructions. Branch prediction is 80% accurate (BPA). 2 cycle stalls (SP) on each mis-prediction. Compute average branch penalty control hazards on CPI of the pipelined processor. </a:t>
            </a:r>
          </a:p>
          <a:p>
            <a:pPr>
              <a:spcBef>
                <a:spcPts val="2200"/>
              </a:spcBef>
            </a:pPr>
            <a:r>
              <a:rPr lang="en-US" dirty="0"/>
              <a:t>CPI without control hazards = 1</a:t>
            </a:r>
          </a:p>
          <a:p>
            <a:r>
              <a:rPr lang="en-US" dirty="0"/>
              <a:t>Stall cycles 	= BF* (1 – BPA) * SP 						= 20% * (1 - 80%) * 2 = 0.08</a:t>
            </a:r>
          </a:p>
          <a:p>
            <a:r>
              <a:rPr lang="en-US" dirty="0"/>
              <a:t>CPI with branch penalty = 1 + 0.08 = 1.08</a:t>
            </a:r>
            <a:endParaRPr lang="en-US" sz="200" dirty="0"/>
          </a:p>
        </p:txBody>
      </p:sp>
      <p:sp>
        <p:nvSpPr>
          <p:cNvPr id="5" name="TextBox 4"/>
          <p:cNvSpPr txBox="1"/>
          <p:nvPr/>
        </p:nvSpPr>
        <p:spPr>
          <a:xfrm>
            <a:off x="1701" y="4901157"/>
            <a:ext cx="2340641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C.2, 3.1   Pipeline hazards</a:t>
            </a:r>
            <a:endParaRPr lang="en-US" sz="1600" b="1" dirty="0">
              <a:solidFill>
                <a:srgbClr val="0066FF"/>
              </a:solidFill>
              <a:latin typeface="Arial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A2A412-BFDC-624A-AA61-36B66D24397C}"/>
              </a:ext>
            </a:extLst>
          </p:cNvPr>
          <p:cNvSpPr/>
          <p:nvPr/>
        </p:nvSpPr>
        <p:spPr bwMode="auto">
          <a:xfrm>
            <a:off x="179513" y="2784108"/>
            <a:ext cx="8784976" cy="45719"/>
          </a:xfrm>
          <a:prstGeom prst="rect">
            <a:avLst/>
          </a:prstGeom>
          <a:solidFill>
            <a:srgbClr val="0000FF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30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18" y="29894"/>
            <a:ext cx="7215563" cy="24000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18" y="2591097"/>
            <a:ext cx="7215563" cy="190686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 bwMode="auto">
          <a:xfrm>
            <a:off x="179513" y="2506969"/>
            <a:ext cx="8929687" cy="7144"/>
          </a:xfrm>
          <a:prstGeom prst="line">
            <a:avLst/>
          </a:prstGeom>
          <a:noFill/>
          <a:ln w="25400" cap="flat" cmpd="sng" algn="ctr">
            <a:solidFill>
              <a:srgbClr val="0951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521795" y="4485565"/>
            <a:ext cx="7954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Speedup of “predicted-not-taken” over “stall pipeline” = 1.56 / 1.38 = 1.13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897279"/>
            <a:ext cx="2340641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C.2, 3.1   Pipeline hazards</a:t>
            </a:r>
            <a:endParaRPr lang="en-US" sz="1600" b="1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366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00"/>
              </a:spcBef>
            </a:pPr>
            <a:r>
              <a:rPr lang="en-US" b="1" dirty="0">
                <a:solidFill>
                  <a:srgbClr val="0712D9"/>
                </a:solidFill>
              </a:rPr>
              <a:t>Static Prediction </a:t>
            </a:r>
            <a:r>
              <a:rPr lang="en-US" dirty="0"/>
              <a:t>– high misprediction rate</a:t>
            </a:r>
          </a:p>
          <a:p>
            <a:pPr lvl="1"/>
            <a:r>
              <a:rPr lang="en-US" dirty="0"/>
              <a:t>Prediction for branches is fixed at taken or not-taken</a:t>
            </a:r>
          </a:p>
          <a:p>
            <a:pPr lvl="1"/>
            <a:r>
              <a:rPr lang="en-US" dirty="0"/>
              <a:t>Based on profile information</a:t>
            </a:r>
          </a:p>
          <a:p>
            <a:pPr>
              <a:spcBef>
                <a:spcPts val="0"/>
              </a:spcBef>
            </a:pPr>
            <a:r>
              <a:rPr lang="en-US" b="1" dirty="0">
                <a:solidFill>
                  <a:srgbClr val="0712D9"/>
                </a:solidFill>
              </a:rPr>
              <a:t>Dynamic Prediction </a:t>
            </a:r>
          </a:p>
          <a:p>
            <a:pPr lvl="1"/>
            <a:r>
              <a:rPr lang="en-US" dirty="0"/>
              <a:t>Use runtime history of branches to predict outcome of current branch </a:t>
            </a:r>
          </a:p>
          <a:p>
            <a:pPr lvl="1"/>
            <a:r>
              <a:rPr lang="en-US" dirty="0"/>
              <a:t>Better performance for various programs</a:t>
            </a:r>
          </a:p>
          <a:p>
            <a:pPr lvl="1"/>
            <a:r>
              <a:rPr lang="en-US" dirty="0"/>
              <a:t>Higher HW complexity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9625" y="4906904"/>
            <a:ext cx="2340641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C.2, 3.1   Pipeline hazards</a:t>
            </a:r>
            <a:endParaRPr lang="en-US" sz="1600" b="1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2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4490214" y="123684"/>
            <a:ext cx="3046925" cy="1395146"/>
          </a:xfrm>
          <a:prstGeom prst="ellipse">
            <a:avLst/>
          </a:prstGeom>
          <a:solidFill>
            <a:srgbClr val="ECD882">
              <a:alpha val="14999"/>
            </a:srgbClr>
          </a:solidFill>
          <a:ln w="25400" cap="sq">
            <a:solidFill>
              <a:srgbClr val="40458C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>
              <a:buClrTx/>
              <a:buSzTx/>
              <a:defRPr/>
            </a:pPr>
            <a:endParaRPr lang="en-US" dirty="0">
              <a:solidFill>
                <a:srgbClr val="40458C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1-Bit Predictor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C0F3554C-B991-1D40-B081-03E27F2CE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3" y="716560"/>
            <a:ext cx="3743064" cy="4307708"/>
          </a:xfrm>
        </p:spPr>
        <p:txBody>
          <a:bodyPr/>
          <a:lstStyle/>
          <a:p>
            <a:pPr marL="346075"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 bit predictor - remember last taken/not taken per branch</a:t>
            </a:r>
          </a:p>
          <a:p>
            <a:pPr marL="346075"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Use part of the PC (low-order bits) to index buffer/table – multiple branches may share the same bit</a:t>
            </a:r>
          </a:p>
          <a:p>
            <a:pPr marL="346075"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Invert the bit if the prediction is wrong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393823" y="353888"/>
            <a:ext cx="1122103" cy="705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eaLnBrk="0" hangingPunct="0"/>
            <a:r>
              <a:rPr lang="en-US" altLang="en-US" sz="2000" b="1" dirty="0">
                <a:latin typeface="Arial" panose="020B0604020202020204" pitchFamily="34" charset="0"/>
              </a:rPr>
              <a:t>Predict </a:t>
            </a:r>
          </a:p>
          <a:p>
            <a:pPr eaLnBrk="0" hangingPunct="0"/>
            <a:r>
              <a:rPr lang="en-US" altLang="en-US" sz="2000" b="1" dirty="0">
                <a:latin typeface="Arial" panose="020B0604020202020204" pitchFamily="34" charset="0"/>
              </a:rPr>
              <a:t>Taken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749856" y="27804"/>
            <a:ext cx="1096963" cy="1013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eaLnBrk="0" hangingPunct="0"/>
            <a:r>
              <a:rPr lang="en-US" altLang="en-US" sz="2000" b="1" dirty="0">
                <a:latin typeface="Arial" panose="020B0604020202020204" pitchFamily="34" charset="0"/>
              </a:rPr>
              <a:t>Predict Not Taken</a:t>
            </a:r>
          </a:p>
        </p:txBody>
      </p:sp>
      <p:sp>
        <p:nvSpPr>
          <p:cNvPr id="18" name="Line 28"/>
          <p:cNvSpPr>
            <a:spLocks noChangeShapeType="1"/>
          </p:cNvSpPr>
          <p:nvPr/>
        </p:nvSpPr>
        <p:spPr bwMode="auto">
          <a:xfrm flipV="1">
            <a:off x="7090834" y="521503"/>
            <a:ext cx="679021" cy="344480"/>
          </a:xfrm>
          <a:prstGeom prst="line">
            <a:avLst/>
          </a:prstGeom>
          <a:noFill/>
          <a:ln w="25400">
            <a:solidFill>
              <a:srgbClr val="40458C"/>
            </a:solidFill>
            <a:prstDash val="sysDot"/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>
              <a:buClrTx/>
              <a:buSzTx/>
              <a:defRPr/>
            </a:pPr>
            <a:endParaRPr lang="en-US">
              <a:solidFill>
                <a:srgbClr val="40458C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402820" y="196185"/>
            <a:ext cx="261322" cy="269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eaLnBrk="0" hangingPunct="0"/>
            <a:r>
              <a:rPr lang="en-US" altLang="en-US" sz="2000" b="1" dirty="0">
                <a:latin typeface="Arial" panose="020B0604020202020204" pitchFamily="34" charset="0"/>
              </a:rPr>
              <a:t>T</a:t>
            </a: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4748642" y="693755"/>
            <a:ext cx="976579" cy="344480"/>
          </a:xfrm>
          <a:prstGeom prst="ellipse">
            <a:avLst/>
          </a:prstGeom>
          <a:solidFill>
            <a:srgbClr val="B2B2B2"/>
          </a:solidFill>
          <a:ln w="12700">
            <a:solidFill>
              <a:srgbClr val="40458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>
              <a:buClrTx/>
              <a:buSzTx/>
              <a:defRPr/>
            </a:pPr>
            <a:r>
              <a:rPr lang="en-US" altLang="en-US" b="1" dirty="0">
                <a:solidFill>
                  <a:srgbClr val="40458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6301403" y="702367"/>
            <a:ext cx="976579" cy="344480"/>
          </a:xfrm>
          <a:prstGeom prst="ellipse">
            <a:avLst/>
          </a:prstGeom>
          <a:solidFill>
            <a:srgbClr val="B2B2B2">
              <a:alpha val="50000"/>
            </a:srgbClr>
          </a:solidFill>
          <a:ln w="12700">
            <a:solidFill>
              <a:srgbClr val="40458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>
              <a:buClrTx/>
              <a:buSzTx/>
              <a:defRPr/>
            </a:pPr>
            <a:r>
              <a:rPr lang="en-US" altLang="en-US" b="1" dirty="0">
                <a:solidFill>
                  <a:srgbClr val="40458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NT</a:t>
            </a:r>
          </a:p>
        </p:txBody>
      </p:sp>
      <p:sp>
        <p:nvSpPr>
          <p:cNvPr id="10" name="Arc 14"/>
          <p:cNvSpPr>
            <a:spLocks/>
          </p:cNvSpPr>
          <p:nvPr/>
        </p:nvSpPr>
        <p:spPr bwMode="auto">
          <a:xfrm>
            <a:off x="4919731" y="362066"/>
            <a:ext cx="585947" cy="375699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2062 w 43200"/>
              <a:gd name="T1" fmla="*/ 30809 h 31458"/>
              <a:gd name="T2" fmla="*/ 40819 w 43200"/>
              <a:gd name="T3" fmla="*/ 31458 h 31458"/>
              <a:gd name="T4" fmla="*/ 21600 w 43200"/>
              <a:gd name="T5" fmla="*/ 21600 h 31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31458" fill="none" extrusionOk="0">
                <a:moveTo>
                  <a:pt x="2061" y="30809"/>
                </a:moveTo>
                <a:cubicBezTo>
                  <a:pt x="703" y="27928"/>
                  <a:pt x="0" y="24784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25028"/>
                  <a:pt x="42383" y="28407"/>
                  <a:pt x="40819" y="31458"/>
                </a:cubicBezTo>
              </a:path>
              <a:path w="43200" h="31458" stroke="0" extrusionOk="0">
                <a:moveTo>
                  <a:pt x="2061" y="30809"/>
                </a:moveTo>
                <a:cubicBezTo>
                  <a:pt x="703" y="27928"/>
                  <a:pt x="0" y="24784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25028"/>
                  <a:pt x="42383" y="28407"/>
                  <a:pt x="40819" y="31458"/>
                </a:cubicBezTo>
                <a:lnTo>
                  <a:pt x="21600" y="21600"/>
                </a:lnTo>
                <a:close/>
              </a:path>
            </a:pathLst>
          </a:custGeom>
          <a:noFill/>
          <a:ln w="28575">
            <a:solidFill>
              <a:srgbClr val="40458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>
              <a:buClrTx/>
              <a:buSzTx/>
              <a:defRPr/>
            </a:pPr>
            <a:endParaRPr lang="en-US">
              <a:solidFill>
                <a:srgbClr val="40458C"/>
              </a:solidFill>
            </a:endParaRPr>
          </a:p>
        </p:txBody>
      </p:sp>
      <p:sp>
        <p:nvSpPr>
          <p:cNvPr id="11" name="Line 15"/>
          <p:cNvSpPr>
            <a:spLocks noChangeShapeType="1"/>
          </p:cNvSpPr>
          <p:nvPr/>
        </p:nvSpPr>
        <p:spPr bwMode="auto">
          <a:xfrm flipH="1">
            <a:off x="5706911" y="916591"/>
            <a:ext cx="585947" cy="0"/>
          </a:xfrm>
          <a:prstGeom prst="line">
            <a:avLst/>
          </a:prstGeom>
          <a:noFill/>
          <a:ln w="28575">
            <a:solidFill>
              <a:srgbClr val="40458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>
              <a:buClrTx/>
              <a:buSzTx/>
              <a:defRPr/>
            </a:pPr>
            <a:endParaRPr lang="en-US">
              <a:solidFill>
                <a:srgbClr val="40458C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883015" y="873704"/>
            <a:ext cx="261322" cy="269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eaLnBrk="0" hangingPunct="0"/>
            <a:r>
              <a:rPr lang="en-US" altLang="en-US" sz="2000" b="1" dirty="0">
                <a:latin typeface="Arial" panose="020B0604020202020204" pitchFamily="34" charset="0"/>
              </a:rPr>
              <a:t>T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795716" y="446764"/>
            <a:ext cx="404308" cy="269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eaLnBrk="0" hangingPunct="0"/>
            <a:r>
              <a:rPr lang="en-US" altLang="en-US" sz="2000" b="1" dirty="0">
                <a:latin typeface="Arial" panose="020B0604020202020204" pitchFamily="34" charset="0"/>
              </a:rPr>
              <a:t>NT</a:t>
            </a:r>
          </a:p>
        </p:txBody>
      </p:sp>
      <p:sp>
        <p:nvSpPr>
          <p:cNvPr id="14" name="Line 18"/>
          <p:cNvSpPr>
            <a:spLocks noChangeShapeType="1"/>
          </p:cNvSpPr>
          <p:nvPr/>
        </p:nvSpPr>
        <p:spPr bwMode="auto">
          <a:xfrm>
            <a:off x="5706911" y="813247"/>
            <a:ext cx="585947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>
              <a:buClrTx/>
              <a:buSzTx/>
              <a:defRPr/>
            </a:pPr>
            <a:endParaRPr lang="en-US">
              <a:solidFill>
                <a:srgbClr val="40458C"/>
              </a:solidFill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175334" y="159427"/>
            <a:ext cx="404308" cy="269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eaLnBrk="0" hangingPunct="0"/>
            <a:r>
              <a:rPr lang="en-US" altLang="en-US" sz="2000" b="1" dirty="0">
                <a:latin typeface="Arial" panose="020B0604020202020204" pitchFamily="34" charset="0"/>
              </a:rPr>
              <a:t>NT</a:t>
            </a:r>
          </a:p>
        </p:txBody>
      </p:sp>
      <p:sp>
        <p:nvSpPr>
          <p:cNvPr id="16" name="Arc 23"/>
          <p:cNvSpPr>
            <a:spLocks/>
          </p:cNvSpPr>
          <p:nvPr/>
        </p:nvSpPr>
        <p:spPr bwMode="auto">
          <a:xfrm>
            <a:off x="6504887" y="369729"/>
            <a:ext cx="585947" cy="375699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2062 w 43200"/>
              <a:gd name="T1" fmla="*/ 30809 h 31458"/>
              <a:gd name="T2" fmla="*/ 40819 w 43200"/>
              <a:gd name="T3" fmla="*/ 31458 h 31458"/>
              <a:gd name="T4" fmla="*/ 21600 w 43200"/>
              <a:gd name="T5" fmla="*/ 21600 h 31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31458" fill="none" extrusionOk="0">
                <a:moveTo>
                  <a:pt x="2061" y="30809"/>
                </a:moveTo>
                <a:cubicBezTo>
                  <a:pt x="703" y="27928"/>
                  <a:pt x="0" y="24784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25028"/>
                  <a:pt x="42383" y="28407"/>
                  <a:pt x="40819" y="31458"/>
                </a:cubicBezTo>
              </a:path>
              <a:path w="43200" h="31458" stroke="0" extrusionOk="0">
                <a:moveTo>
                  <a:pt x="2061" y="30809"/>
                </a:moveTo>
                <a:cubicBezTo>
                  <a:pt x="703" y="27928"/>
                  <a:pt x="0" y="24784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25028"/>
                  <a:pt x="42383" y="28407"/>
                  <a:pt x="40819" y="31458"/>
                </a:cubicBezTo>
                <a:lnTo>
                  <a:pt x="21600" y="21600"/>
                </a:lnTo>
                <a:close/>
              </a:path>
            </a:pathLst>
          </a:custGeom>
          <a:noFill/>
          <a:ln w="28575">
            <a:solidFill>
              <a:srgbClr val="40458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>
              <a:buClrTx/>
              <a:buSzTx/>
              <a:defRPr/>
            </a:pPr>
            <a:endParaRPr lang="en-US">
              <a:solidFill>
                <a:srgbClr val="40458C"/>
              </a:solidFill>
            </a:endParaRPr>
          </a:p>
        </p:txBody>
      </p:sp>
      <p:sp>
        <p:nvSpPr>
          <p:cNvPr id="19" name="Line 29"/>
          <p:cNvSpPr>
            <a:spLocks noChangeShapeType="1"/>
          </p:cNvSpPr>
          <p:nvPr/>
        </p:nvSpPr>
        <p:spPr bwMode="auto">
          <a:xfrm flipH="1" flipV="1">
            <a:off x="4314108" y="745428"/>
            <a:ext cx="403035" cy="128276"/>
          </a:xfrm>
          <a:prstGeom prst="line">
            <a:avLst/>
          </a:prstGeom>
          <a:noFill/>
          <a:ln w="25400">
            <a:solidFill>
              <a:srgbClr val="40458C"/>
            </a:solidFill>
            <a:prstDash val="sysDot"/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>
              <a:buClrTx/>
              <a:buSzTx/>
              <a:defRPr/>
            </a:pPr>
            <a:endParaRPr lang="en-US">
              <a:solidFill>
                <a:srgbClr val="40458C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7537139" y="3709709"/>
            <a:ext cx="1300162" cy="363537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dist="107763" dir="2700000" algn="ctr" rotWithShape="0">
              <a:srgbClr val="FFFFFF"/>
            </a:outerShdw>
          </a:effectLst>
          <a:extLst>
            <a:ext uri="{91240B29-F687-4F45-9708-019B960494DF}">
              <a14:hiddenLine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eaLnBrk="0" hangingPunct="0">
              <a:buClrTx/>
              <a:buSzTx/>
              <a:defRPr/>
            </a:pPr>
            <a:r>
              <a:rPr lang="en-US" altLang="en-US" sz="1800" b="1" dirty="0">
                <a:solidFill>
                  <a:srgbClr val="40458C"/>
                </a:solidFill>
                <a:latin typeface="Arial" panose="020B0604020202020204" pitchFamily="34" charset="0"/>
              </a:rPr>
              <a:t>Prediction</a:t>
            </a:r>
          </a:p>
        </p:txBody>
      </p:sp>
      <p:cxnSp>
        <p:nvCxnSpPr>
          <p:cNvPr id="21" name="AutoShape 6"/>
          <p:cNvCxnSpPr>
            <a:cxnSpLocks noChangeShapeType="1"/>
          </p:cNvCxnSpPr>
          <p:nvPr/>
        </p:nvCxnSpPr>
        <p:spPr bwMode="auto">
          <a:xfrm rot="5400000">
            <a:off x="4966494" y="2449908"/>
            <a:ext cx="1978025" cy="1419225"/>
          </a:xfrm>
          <a:prstGeom prst="bentConnector4">
            <a:avLst>
              <a:gd name="adj1" fmla="val 10437"/>
              <a:gd name="adj2" fmla="val 116106"/>
            </a:avLst>
          </a:prstGeom>
          <a:noFill/>
          <a:ln w="28575">
            <a:solidFill>
              <a:srgbClr val="40458C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5245893" y="3965734"/>
            <a:ext cx="1504950" cy="288925"/>
          </a:xfrm>
          <a:prstGeom prst="rect">
            <a:avLst/>
          </a:prstGeom>
          <a:solidFill>
            <a:srgbClr val="ECD882"/>
          </a:solidFill>
          <a:ln w="12700" cap="sq">
            <a:solidFill>
              <a:srgbClr val="40458C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>
              <a:buClrTx/>
              <a:buSzTx/>
              <a:defRPr/>
            </a:pPr>
            <a:r>
              <a:rPr lang="en-US" sz="1800" dirty="0">
                <a:solidFill>
                  <a:srgbClr val="40458C"/>
                </a:solidFill>
              </a:rPr>
              <a:t>NT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5245893" y="3676809"/>
            <a:ext cx="1504950" cy="288925"/>
          </a:xfrm>
          <a:prstGeom prst="rect">
            <a:avLst/>
          </a:prstGeom>
          <a:solidFill>
            <a:srgbClr val="ECD882"/>
          </a:solidFill>
          <a:ln w="12700" cap="sq">
            <a:solidFill>
              <a:srgbClr val="40458C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>
              <a:buClrTx/>
              <a:buSzTx/>
              <a:defRPr/>
            </a:pPr>
            <a:r>
              <a:rPr lang="en-US" altLang="en-US" sz="1800" dirty="0">
                <a:solidFill>
                  <a:srgbClr val="40458C"/>
                </a:solidFill>
              </a:rPr>
              <a:t>T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5245893" y="3389470"/>
            <a:ext cx="1504950" cy="287338"/>
          </a:xfrm>
          <a:prstGeom prst="rect">
            <a:avLst/>
          </a:prstGeom>
          <a:solidFill>
            <a:srgbClr val="ECD882"/>
          </a:solidFill>
          <a:ln w="12700" cap="sq">
            <a:solidFill>
              <a:srgbClr val="40458C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>
              <a:buClrTx/>
              <a:buSzTx/>
              <a:defRPr/>
            </a:pPr>
            <a:r>
              <a:rPr lang="en-US" dirty="0">
                <a:solidFill>
                  <a:srgbClr val="40458C"/>
                </a:solidFill>
              </a:rPr>
              <a:t>T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5245893" y="3100546"/>
            <a:ext cx="1504950" cy="288925"/>
          </a:xfrm>
          <a:prstGeom prst="rect">
            <a:avLst/>
          </a:prstGeom>
          <a:solidFill>
            <a:srgbClr val="ECD882"/>
          </a:solidFill>
          <a:ln w="12700" cap="sq">
            <a:solidFill>
              <a:srgbClr val="40458C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>
              <a:buClrTx/>
              <a:buSzTx/>
              <a:defRPr/>
            </a:pPr>
            <a:r>
              <a:rPr lang="en-US" dirty="0">
                <a:solidFill>
                  <a:srgbClr val="40458C"/>
                </a:solidFill>
              </a:rPr>
              <a:t>T</a:t>
            </a: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5245893" y="2811621"/>
            <a:ext cx="1504950" cy="288925"/>
          </a:xfrm>
          <a:prstGeom prst="rect">
            <a:avLst/>
          </a:prstGeom>
          <a:solidFill>
            <a:srgbClr val="ECD882"/>
          </a:solidFill>
          <a:ln w="12700" cap="sq">
            <a:solidFill>
              <a:srgbClr val="40458C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>
              <a:buClrTx/>
              <a:buSzTx/>
              <a:defRPr/>
            </a:pPr>
            <a:r>
              <a:rPr lang="en-US" sz="1800" dirty="0">
                <a:solidFill>
                  <a:srgbClr val="40458C"/>
                </a:solidFill>
              </a:rPr>
              <a:t>NT</a:t>
            </a: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5245893" y="2524284"/>
            <a:ext cx="1504950" cy="287337"/>
          </a:xfrm>
          <a:prstGeom prst="rect">
            <a:avLst/>
          </a:prstGeom>
          <a:solidFill>
            <a:srgbClr val="ECD882"/>
          </a:solidFill>
          <a:ln w="12700" cap="sq">
            <a:solidFill>
              <a:srgbClr val="40458C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>
              <a:buClrTx/>
              <a:buSzTx/>
              <a:defRPr/>
            </a:pPr>
            <a:r>
              <a:rPr lang="en-US" sz="1800" dirty="0">
                <a:solidFill>
                  <a:srgbClr val="40458C"/>
                </a:solidFill>
              </a:rPr>
              <a:t>T</a:t>
            </a: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5245893" y="4254659"/>
            <a:ext cx="1504950" cy="288925"/>
          </a:xfrm>
          <a:prstGeom prst="rect">
            <a:avLst/>
          </a:prstGeom>
          <a:solidFill>
            <a:srgbClr val="ECD882"/>
          </a:solidFill>
          <a:ln w="12700" cap="sq">
            <a:solidFill>
              <a:srgbClr val="40458C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>
              <a:buClrTx/>
              <a:buSzTx/>
              <a:defRPr/>
            </a:pPr>
            <a:r>
              <a:rPr lang="en-US" sz="1800" dirty="0">
                <a:solidFill>
                  <a:srgbClr val="40458C"/>
                </a:solidFill>
              </a:rPr>
              <a:t>T</a:t>
            </a: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5245893" y="4543584"/>
            <a:ext cx="1504950" cy="287337"/>
          </a:xfrm>
          <a:prstGeom prst="rect">
            <a:avLst/>
          </a:prstGeom>
          <a:solidFill>
            <a:srgbClr val="ECD882"/>
          </a:solidFill>
          <a:ln w="12700" cap="sq">
            <a:solidFill>
              <a:srgbClr val="40458C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>
              <a:buClrTx/>
              <a:buSzTx/>
              <a:defRPr/>
            </a:pPr>
            <a:r>
              <a:rPr lang="en-US" sz="1800" dirty="0">
                <a:solidFill>
                  <a:srgbClr val="40458C"/>
                </a:solidFill>
              </a:rPr>
              <a:t>NT</a:t>
            </a: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5245893" y="4830921"/>
            <a:ext cx="1504950" cy="288925"/>
          </a:xfrm>
          <a:prstGeom prst="rect">
            <a:avLst/>
          </a:prstGeom>
          <a:solidFill>
            <a:srgbClr val="ECD882"/>
          </a:solidFill>
          <a:ln w="12700" cap="sq">
            <a:solidFill>
              <a:srgbClr val="40458C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>
              <a:buClrTx/>
              <a:buSzTx/>
              <a:defRPr/>
            </a:pPr>
            <a:r>
              <a:rPr lang="en-US" sz="1800" dirty="0">
                <a:solidFill>
                  <a:srgbClr val="40458C"/>
                </a:solidFill>
              </a:rPr>
              <a:t>NT</a:t>
            </a:r>
          </a:p>
        </p:txBody>
      </p:sp>
      <p:cxnSp>
        <p:nvCxnSpPr>
          <p:cNvPr id="31" name="AutoShape 16"/>
          <p:cNvCxnSpPr>
            <a:cxnSpLocks noChangeShapeType="1"/>
          </p:cNvCxnSpPr>
          <p:nvPr/>
        </p:nvCxnSpPr>
        <p:spPr bwMode="auto">
          <a:xfrm flipV="1">
            <a:off x="6762156" y="3891478"/>
            <a:ext cx="792957" cy="795"/>
          </a:xfrm>
          <a:prstGeom prst="bentConnector3">
            <a:avLst>
              <a:gd name="adj1" fmla="val 50000"/>
            </a:avLst>
          </a:prstGeom>
          <a:noFill/>
          <a:ln w="31750" cap="sq">
            <a:solidFill>
              <a:srgbClr val="40458C"/>
            </a:solidFill>
            <a:miter lim="800000"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5141118" y="1951526"/>
            <a:ext cx="1981200" cy="228600"/>
          </a:xfrm>
          <a:prstGeom prst="rect">
            <a:avLst/>
          </a:prstGeom>
          <a:solidFill>
            <a:srgbClr val="FFCC00"/>
          </a:solidFill>
          <a:ln w="12700" cap="sq">
            <a:solidFill>
              <a:srgbClr val="40458C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>
              <a:buClrTx/>
              <a:buSzTx/>
              <a:defRPr/>
            </a:pPr>
            <a:endParaRPr lang="en-US">
              <a:solidFill>
                <a:srgbClr val="40458C"/>
              </a:solidFill>
            </a:endParaRP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6360318" y="1951526"/>
            <a:ext cx="609600" cy="228600"/>
          </a:xfrm>
          <a:prstGeom prst="rect">
            <a:avLst/>
          </a:prstGeom>
          <a:solidFill>
            <a:srgbClr val="ECD882"/>
          </a:solidFill>
          <a:ln w="12700" cap="sq">
            <a:solidFill>
              <a:srgbClr val="40458C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>
              <a:buClrTx/>
              <a:buSzTx/>
              <a:defRPr/>
            </a:pPr>
            <a:endParaRPr lang="en-US">
              <a:solidFill>
                <a:srgbClr val="40458C"/>
              </a:solidFill>
            </a:endParaRPr>
          </a:p>
        </p:txBody>
      </p:sp>
      <p:sp>
        <p:nvSpPr>
          <p:cNvPr id="34" name="Text Box 19"/>
          <p:cNvSpPr txBox="1">
            <a:spLocks noChangeArrowheads="1"/>
          </p:cNvSpPr>
          <p:nvPr/>
        </p:nvSpPr>
        <p:spPr bwMode="auto">
          <a:xfrm>
            <a:off x="6365082" y="1614976"/>
            <a:ext cx="6873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>
              <a:buClrTx/>
              <a:buSzTx/>
              <a:defRPr/>
            </a:pPr>
            <a:r>
              <a:rPr lang="en-US" altLang="en-US" sz="1600" b="1">
                <a:solidFill>
                  <a:srgbClr val="40458C"/>
                </a:solidFill>
              </a:rPr>
              <a:t>K-bit</a:t>
            </a:r>
          </a:p>
        </p:txBody>
      </p:sp>
      <p:sp>
        <p:nvSpPr>
          <p:cNvPr id="35" name="Text Box 20"/>
          <p:cNvSpPr txBox="1">
            <a:spLocks noChangeArrowheads="1"/>
          </p:cNvSpPr>
          <p:nvPr/>
        </p:nvSpPr>
        <p:spPr bwMode="auto">
          <a:xfrm>
            <a:off x="7277982" y="1670604"/>
            <a:ext cx="11779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>
              <a:buClrTx/>
              <a:buSzTx/>
              <a:defRPr/>
            </a:pPr>
            <a:r>
              <a:rPr lang="en-US" altLang="en-US" sz="2000" b="1" dirty="0">
                <a:solidFill>
                  <a:srgbClr val="40458C"/>
                </a:solidFill>
              </a:rPr>
              <a:t>Branch</a:t>
            </a:r>
          </a:p>
          <a:p>
            <a:pPr>
              <a:buClrTx/>
              <a:buSzTx/>
              <a:defRPr/>
            </a:pPr>
            <a:r>
              <a:rPr lang="en-US" altLang="en-US" sz="2000" b="1" dirty="0">
                <a:solidFill>
                  <a:srgbClr val="40458C"/>
                </a:solidFill>
              </a:rPr>
              <a:t>address</a:t>
            </a:r>
          </a:p>
        </p:txBody>
      </p:sp>
      <p:sp>
        <p:nvSpPr>
          <p:cNvPr id="36" name="Text Box 21"/>
          <p:cNvSpPr txBox="1">
            <a:spLocks noChangeArrowheads="1"/>
          </p:cNvSpPr>
          <p:nvPr/>
        </p:nvSpPr>
        <p:spPr bwMode="auto">
          <a:xfrm>
            <a:off x="6741318" y="2832895"/>
            <a:ext cx="558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>
              <a:buClrTx/>
              <a:buSzTx/>
              <a:defRPr/>
            </a:pPr>
            <a:r>
              <a:rPr lang="en-US" altLang="en-US" sz="2800">
                <a:solidFill>
                  <a:srgbClr val="40458C"/>
                </a:solidFill>
              </a:rPr>
              <a:t>2</a:t>
            </a:r>
            <a:r>
              <a:rPr lang="en-US" altLang="en-US" sz="2800" baseline="30000">
                <a:solidFill>
                  <a:srgbClr val="40458C"/>
                </a:solidFill>
              </a:rPr>
              <a:t>k</a:t>
            </a:r>
            <a:endParaRPr lang="en-US" altLang="en-US" sz="2800">
              <a:solidFill>
                <a:srgbClr val="40458C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796" y="4897279"/>
            <a:ext cx="2340641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C.2, 3.1   Pipeline hazards</a:t>
            </a:r>
            <a:endParaRPr lang="en-US" sz="1600" b="1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0308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History Table (BHT)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00"/>
              </a:spcBef>
            </a:pPr>
            <a:r>
              <a:rPr lang="en-US" altLang="en-US" dirty="0"/>
              <a:t>Also called Branch Prediction Buffer (BPB)</a:t>
            </a:r>
          </a:p>
          <a:p>
            <a:pPr>
              <a:spcBef>
                <a:spcPts val="300"/>
              </a:spcBef>
            </a:pPr>
            <a:r>
              <a:rPr lang="en-US" altLang="en-US" dirty="0"/>
              <a:t>Each entry implements 1-bit predictor – low </a:t>
            </a:r>
            <a:r>
              <a:rPr lang="en-US" altLang="en-US" sz="2800" dirty="0"/>
              <a:t>accuracy</a:t>
            </a:r>
          </a:p>
          <a:p>
            <a:pPr>
              <a:spcBef>
                <a:spcPts val="300"/>
              </a:spcBef>
            </a:pPr>
            <a:r>
              <a:rPr lang="en-US" altLang="en-US" dirty="0"/>
              <a:t>BHT indexed by bits from PC</a:t>
            </a:r>
          </a:p>
          <a:p>
            <a:pPr lvl="1">
              <a:spcBef>
                <a:spcPts val="300"/>
              </a:spcBef>
            </a:pPr>
            <a:r>
              <a:rPr lang="en-US" altLang="en-US" dirty="0"/>
              <a:t>Similar to direct mapped cache</a:t>
            </a:r>
          </a:p>
          <a:p>
            <a:pPr lvl="1">
              <a:spcBef>
                <a:spcPts val="300"/>
              </a:spcBef>
            </a:pPr>
            <a:r>
              <a:rPr lang="en-US" altLang="en-US" dirty="0"/>
              <a:t>More entries, more cost, but less conflicts, higher accuracy</a:t>
            </a:r>
          </a:p>
          <a:p>
            <a:pPr>
              <a:spcBef>
                <a:spcPts val="300"/>
              </a:spcBef>
            </a:pPr>
            <a:r>
              <a:rPr lang="en-US" dirty="0"/>
              <a:t>Backward branches for loops will be mis-predicted twice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Once upon loop exit and then again on loop entry</a:t>
            </a:r>
            <a:endParaRPr lang="en-US" altLang="en-US" dirty="0"/>
          </a:p>
          <a:p>
            <a:pPr>
              <a:spcBef>
                <a:spcPts val="300"/>
              </a:spcBef>
            </a:pPr>
            <a:r>
              <a:rPr lang="en-US" altLang="en-US" dirty="0"/>
              <a:t>More complex predictors for better prediction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0175" y="5061584"/>
            <a:ext cx="4450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What about PCs of two branches having the same lower bits?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796" y="4897279"/>
            <a:ext cx="2340641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C.2, 3.1   Pipeline hazards</a:t>
            </a:r>
            <a:endParaRPr lang="en-US" sz="1600" b="1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8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Control/Branch Hazards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r>
              <a:rPr lang="en-US" sz="2600" dirty="0"/>
              <a:t>Caused by a delay in the availability of an instruction or the memory address needed to fetch the instruction</a:t>
            </a:r>
          </a:p>
          <a:p>
            <a:r>
              <a:rPr lang="en-US" sz="2600" dirty="0"/>
              <a:t>In ideal pipelined execution, a new instruction is fetched every cycle, while the previous instruction is being decoded</a:t>
            </a:r>
          </a:p>
          <a:p>
            <a:r>
              <a:rPr lang="en-US" sz="2600" dirty="0"/>
              <a:t>Instruction addresses are pre-determined, PC </a:t>
            </a:r>
            <a:r>
              <a:rPr lang="en-US" sz="2600" dirty="0">
                <a:sym typeface="Wingdings" panose="05000000000000000000" pitchFamily="2" charset="2"/>
              </a:rPr>
              <a:t></a:t>
            </a:r>
            <a:r>
              <a:rPr lang="en-US" sz="2600" dirty="0"/>
              <a:t>[PC]+4</a:t>
            </a:r>
          </a:p>
          <a:p>
            <a:r>
              <a:rPr lang="en-US" sz="2600" dirty="0"/>
              <a:t>However, </a:t>
            </a:r>
            <a:r>
              <a:rPr lang="en-US" sz="2600" b="1" i="1" dirty="0"/>
              <a:t>branch</a:t>
            </a:r>
            <a:r>
              <a:rPr lang="en-US" sz="2600" dirty="0"/>
              <a:t> instructions can alter this sequence</a:t>
            </a:r>
          </a:p>
          <a:p>
            <a:r>
              <a:rPr lang="en-US" sz="2600" dirty="0"/>
              <a:t>Branch instructions needs to finish execution first </a:t>
            </a:r>
          </a:p>
          <a:p>
            <a:pPr lvl="1"/>
            <a:r>
              <a:rPr lang="en-US" sz="2200" dirty="0"/>
              <a:t>To determine whether and where to branch</a:t>
            </a:r>
          </a:p>
          <a:p>
            <a:r>
              <a:rPr lang="en-US" sz="2600" dirty="0"/>
              <a:t>Pipeline stalled before the branch outcome is known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4906081"/>
            <a:ext cx="2340641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C.2, 3.1   Pipeline hazards</a:t>
            </a:r>
            <a:endParaRPr lang="en-US" sz="1600" b="1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512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1-Bit Predictor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79513" y="716560"/>
            <a:ext cx="8775576" cy="418459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dirty="0"/>
              <a:t>Consider a loop of 9 iterations before exit:</a:t>
            </a:r>
          </a:p>
          <a:p>
            <a:pPr marL="685800" lvl="1" indent="-228600">
              <a:lnSpc>
                <a:spcPct val="80000"/>
              </a:lnSpc>
              <a:spcBef>
                <a:spcPts val="600"/>
              </a:spcBef>
              <a:buNone/>
            </a:pPr>
            <a:r>
              <a:rPr lang="en-US" altLang="en-US" dirty="0">
                <a:latin typeface="Courier New" panose="02070309020205020404" pitchFamily="49" charset="0"/>
              </a:rPr>
              <a:t>	</a:t>
            </a:r>
          </a:p>
          <a:p>
            <a:pPr marL="685800" lvl="1" indent="-228600">
              <a:lnSpc>
                <a:spcPct val="80000"/>
              </a:lnSpc>
              <a:spcBef>
                <a:spcPts val="600"/>
              </a:spcBef>
              <a:buNone/>
            </a:pPr>
            <a:endParaRPr lang="en-US" altLang="en-US" dirty="0">
              <a:latin typeface="Courier New" panose="02070309020205020404" pitchFamily="49" charset="0"/>
            </a:endParaRPr>
          </a:p>
          <a:p>
            <a:pPr marL="685800" lvl="1" indent="-228600">
              <a:lnSpc>
                <a:spcPct val="80000"/>
              </a:lnSpc>
              <a:spcBef>
                <a:spcPts val="600"/>
              </a:spcBef>
              <a:buNone/>
            </a:pPr>
            <a:endParaRPr lang="en-US" altLang="en-US" dirty="0">
              <a:latin typeface="Courier New" panose="02070309020205020404" pitchFamily="49" charset="0"/>
            </a:endParaRPr>
          </a:p>
          <a:p>
            <a:pPr marL="685800" lvl="1" indent="-228600">
              <a:lnSpc>
                <a:spcPct val="80000"/>
              </a:lnSpc>
              <a:spcBef>
                <a:spcPts val="600"/>
              </a:spcBef>
              <a:buNone/>
            </a:pPr>
            <a:endParaRPr lang="en-US" altLang="en-US" dirty="0">
              <a:latin typeface="Courier New" panose="02070309020205020404" pitchFamily="49" charset="0"/>
            </a:endParaRPr>
          </a:p>
          <a:p>
            <a:pPr marL="685800" lvl="1" indent="-228600">
              <a:lnSpc>
                <a:spcPct val="80000"/>
              </a:lnSpc>
              <a:spcBef>
                <a:spcPts val="600"/>
              </a:spcBef>
              <a:buNone/>
            </a:pPr>
            <a:r>
              <a:rPr lang="en-US" altLang="en-US" dirty="0">
                <a:latin typeface="Courier New" panose="02070309020205020404" pitchFamily="49" charset="0"/>
              </a:rPr>
              <a:t>	</a:t>
            </a:r>
            <a:endParaRPr lang="en-US" altLang="en-US" dirty="0"/>
          </a:p>
          <a:p>
            <a:pPr marL="806450" lvl="1" indent="-349250">
              <a:spcBef>
                <a:spcPts val="600"/>
              </a:spcBef>
            </a:pPr>
            <a:endParaRPr lang="en-US" altLang="en-US" dirty="0"/>
          </a:p>
          <a:p>
            <a:pPr marL="806450" lvl="1" indent="-349250">
              <a:spcBef>
                <a:spcPts val="600"/>
              </a:spcBef>
            </a:pPr>
            <a:r>
              <a:rPr lang="en-US" altLang="en-US" dirty="0"/>
              <a:t>First time through inner loop, predicts </a:t>
            </a:r>
            <a:r>
              <a:rPr lang="en-US" altLang="en-US" i="1" dirty="0">
                <a:solidFill>
                  <a:srgbClr val="C00000"/>
                </a:solidFill>
              </a:rPr>
              <a:t>exit</a:t>
            </a:r>
            <a:r>
              <a:rPr lang="en-US" altLang="en-US" dirty="0">
                <a:solidFill>
                  <a:srgbClr val="C00000"/>
                </a:solidFill>
              </a:rPr>
              <a:t> </a:t>
            </a:r>
            <a:r>
              <a:rPr lang="en-US" altLang="en-US" dirty="0"/>
              <a:t>instead of looping</a:t>
            </a:r>
          </a:p>
          <a:p>
            <a:pPr marL="806450" lvl="1" indent="-349250">
              <a:spcBef>
                <a:spcPts val="600"/>
              </a:spcBef>
            </a:pPr>
            <a:r>
              <a:rPr lang="en-US" altLang="en-US" dirty="0"/>
              <a:t>End of inner loop, predict looping instead of exiting</a:t>
            </a:r>
          </a:p>
          <a:p>
            <a:pPr marL="806450" lvl="1" indent="-349250">
              <a:spcBef>
                <a:spcPts val="600"/>
              </a:spcBef>
            </a:pPr>
            <a:r>
              <a:rPr lang="en-US" dirty="0"/>
              <a:t>Mis-predict </a:t>
            </a:r>
            <a:r>
              <a:rPr lang="en-US" i="1" dirty="0">
                <a:solidFill>
                  <a:srgbClr val="C00000"/>
                </a:solidFill>
              </a:rPr>
              <a:t>twice</a:t>
            </a:r>
            <a:r>
              <a:rPr lang="en-US" dirty="0"/>
              <a:t> every time the inner loop is executed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1" y="4901157"/>
            <a:ext cx="2340641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C.2, 3.1   Pipeline hazards</a:t>
            </a:r>
            <a:endParaRPr lang="en-US" sz="1600" b="1" dirty="0">
              <a:solidFill>
                <a:srgbClr val="0066FF"/>
              </a:solidFill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9EE532-87A6-A249-8C06-64501DF7CC8B}"/>
              </a:ext>
            </a:extLst>
          </p:cNvPr>
          <p:cNvSpPr txBox="1"/>
          <p:nvPr/>
        </p:nvSpPr>
        <p:spPr>
          <a:xfrm>
            <a:off x="2614109" y="1454078"/>
            <a:ext cx="3915781" cy="1729259"/>
          </a:xfrm>
          <a:prstGeom prst="rect">
            <a:avLst/>
          </a:prstGeom>
          <a:solidFill>
            <a:srgbClr val="FFF6D5"/>
          </a:solidFill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noAutofit/>
          </a:bodyPr>
          <a:lstStyle/>
          <a:p>
            <a:pPr marL="971550" lvl="1" indent="-914400">
              <a:lnSpc>
                <a:spcPct val="80000"/>
              </a:lnSpc>
              <a:spcBef>
                <a:spcPts val="600"/>
              </a:spcBef>
            </a:pPr>
            <a:r>
              <a:rPr lang="en-US" altLang="en-US" sz="2400" dirty="0">
                <a:latin typeface="PT Sans" panose="020B0503020203020204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outer:	for (…) {</a:t>
            </a:r>
          </a:p>
          <a:p>
            <a:pPr marL="460375" lvl="1" indent="-403225">
              <a:lnSpc>
                <a:spcPct val="80000"/>
              </a:lnSpc>
              <a:spcBef>
                <a:spcPts val="600"/>
              </a:spcBef>
              <a:tabLst>
                <a:tab pos="1365250" algn="l"/>
              </a:tabLst>
            </a:pPr>
            <a:r>
              <a:rPr lang="en-US" altLang="en-US" sz="2400" dirty="0">
                <a:latin typeface="PT Sans" panose="020B0503020203020204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inner: 	for (</a:t>
            </a:r>
            <a:r>
              <a:rPr lang="en-US" altLang="en-US" sz="2400" dirty="0" err="1">
                <a:latin typeface="PT Sans" panose="020B0503020203020204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lang="en-US" altLang="en-US" sz="2400" dirty="0">
                <a:latin typeface="PT Sans" panose="020B0503020203020204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=0; </a:t>
            </a:r>
            <a:r>
              <a:rPr lang="en-US" altLang="en-US" sz="2400" dirty="0" err="1">
                <a:solidFill>
                  <a:srgbClr val="CC3300"/>
                </a:solidFill>
                <a:latin typeface="PT Sans" panose="020B0503020203020204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lang="en-US" altLang="en-US" sz="2400" dirty="0">
                <a:solidFill>
                  <a:srgbClr val="CC3300"/>
                </a:solidFill>
                <a:latin typeface="PT Sans" panose="020B0503020203020204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&lt;9</a:t>
            </a:r>
            <a:r>
              <a:rPr lang="en-US" altLang="en-US" sz="2400" dirty="0">
                <a:latin typeface="PT Sans" panose="020B0503020203020204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; </a:t>
            </a:r>
            <a:r>
              <a:rPr lang="en-US" altLang="en-US" sz="2400" dirty="0" err="1">
                <a:latin typeface="PT Sans" panose="020B0503020203020204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lang="en-US" altLang="en-US" sz="2400" dirty="0">
                <a:latin typeface="PT Sans" panose="020B0503020203020204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++)</a:t>
            </a:r>
          </a:p>
          <a:p>
            <a:pPr marL="460375" lvl="1" indent="-403225">
              <a:lnSpc>
                <a:spcPct val="80000"/>
              </a:lnSpc>
              <a:spcBef>
                <a:spcPts val="600"/>
              </a:spcBef>
              <a:tabLst>
                <a:tab pos="1827213" algn="l"/>
              </a:tabLst>
            </a:pPr>
            <a:r>
              <a:rPr lang="en-US" altLang="en-US" sz="2400" dirty="0">
                <a:latin typeface="PT Sans" panose="020B0503020203020204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   		a[</a:t>
            </a:r>
            <a:r>
              <a:rPr lang="en-US" altLang="en-US" sz="2400" dirty="0" err="1">
                <a:latin typeface="PT Sans" panose="020B0503020203020204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lang="en-US" altLang="en-US" sz="2400" dirty="0">
                <a:latin typeface="PT Sans" panose="020B0503020203020204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] = a[</a:t>
            </a:r>
            <a:r>
              <a:rPr lang="en-US" altLang="en-US" sz="2400" dirty="0" err="1">
                <a:latin typeface="PT Sans" panose="020B0503020203020204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lang="en-US" altLang="en-US" sz="2400" dirty="0">
                <a:latin typeface="PT Sans" panose="020B0503020203020204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] * 2.0;</a:t>
            </a:r>
          </a:p>
          <a:p>
            <a:pPr marL="460375" lvl="1" indent="-403225">
              <a:lnSpc>
                <a:spcPct val="80000"/>
              </a:lnSpc>
              <a:spcBef>
                <a:spcPts val="600"/>
              </a:spcBef>
            </a:pPr>
            <a:r>
              <a:rPr lang="en-US" altLang="en-US" sz="2400" dirty="0">
                <a:latin typeface="PT Sans" panose="020B0503020203020204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19796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2-Bit Predictor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79513" y="2829826"/>
            <a:ext cx="8775576" cy="2194441"/>
          </a:xfrm>
        </p:spPr>
        <p:txBody>
          <a:bodyPr/>
          <a:lstStyle/>
          <a:p>
            <a:r>
              <a:rPr lang="en-US" altLang="en-US" b="1" dirty="0"/>
              <a:t>Optimization</a:t>
            </a:r>
            <a:r>
              <a:rPr lang="en-US" altLang="en-US" dirty="0"/>
              <a:t>: 2-bit scheme where change prediction only if get mis-prediction </a:t>
            </a:r>
            <a:r>
              <a:rPr lang="en-US" altLang="en-US" i="1" dirty="0">
                <a:solidFill>
                  <a:srgbClr val="C00000"/>
                </a:solidFill>
              </a:rPr>
              <a:t>twice consecutively</a:t>
            </a:r>
          </a:p>
          <a:p>
            <a:r>
              <a:rPr lang="en-US" altLang="en-US" dirty="0"/>
              <a:t>Other solutions: correlating predictor, tournament predictors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213" y="0"/>
            <a:ext cx="5238549" cy="31489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4901157"/>
            <a:ext cx="2340641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C.2, 3.1   Pipeline hazards</a:t>
            </a:r>
            <a:endParaRPr lang="en-US" sz="1600" b="1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97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2-Bit Predictor Accuracy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688" y="646276"/>
            <a:ext cx="5673600" cy="43808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7289" y="913048"/>
            <a:ext cx="3666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BHT: 4096 entry 2-bit buffer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904047"/>
            <a:ext cx="2340641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dirty="0">
                <a:solidFill>
                  <a:srgbClr val="0712D9"/>
                </a:solidFill>
                <a:latin typeface="Calibri" charset="0"/>
                <a:ea typeface="Calibri" charset="0"/>
                <a:cs typeface="Calibri" charset="0"/>
              </a:rPr>
              <a:t>C.2, 3.1   Pipeline hazards</a:t>
            </a:r>
            <a:endParaRPr lang="en-US" sz="1600" b="1" dirty="0">
              <a:solidFill>
                <a:srgbClr val="0712D9"/>
              </a:solidFill>
              <a:latin typeface="Arial" charset="0"/>
            </a:endParaRP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255298DB-E844-AA4B-A905-54663C11DC17}"/>
              </a:ext>
            </a:extLst>
          </p:cNvPr>
          <p:cNvSpPr/>
          <p:nvPr/>
        </p:nvSpPr>
        <p:spPr bwMode="auto">
          <a:xfrm>
            <a:off x="1563093" y="913048"/>
            <a:ext cx="245941" cy="1855377"/>
          </a:xfrm>
          <a:prstGeom prst="leftBrace">
            <a:avLst>
              <a:gd name="adj1" fmla="val 82618"/>
              <a:gd name="adj2" fmla="val 49660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94D90400-5601-1E40-A159-01475EFC9FC0}"/>
              </a:ext>
            </a:extLst>
          </p:cNvPr>
          <p:cNvSpPr/>
          <p:nvPr/>
        </p:nvSpPr>
        <p:spPr bwMode="auto">
          <a:xfrm>
            <a:off x="1604083" y="3159409"/>
            <a:ext cx="204951" cy="1128811"/>
          </a:xfrm>
          <a:prstGeom prst="leftBrace">
            <a:avLst>
              <a:gd name="adj1" fmla="val 82618"/>
              <a:gd name="adj2" fmla="val 49660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EDD939-596F-5C4B-A4DB-3351DD11659A}"/>
              </a:ext>
            </a:extLst>
          </p:cNvPr>
          <p:cNvSpPr txBox="1"/>
          <p:nvPr/>
        </p:nvSpPr>
        <p:spPr>
          <a:xfrm>
            <a:off x="196217" y="1656070"/>
            <a:ext cx="1351203" cy="369332"/>
          </a:xfrm>
          <a:prstGeom prst="rect">
            <a:avLst/>
          </a:prstGeom>
          <a:noFill/>
          <a:effectLst/>
        </p:spPr>
        <p:txBody>
          <a:bodyPr wrap="none" rtlCol="0" anchor="ctr" anchorCtr="1">
            <a:sp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FP programs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7C0F5-5E26-C446-B851-1716C5CCEF60}"/>
              </a:ext>
            </a:extLst>
          </p:cNvPr>
          <p:cNvSpPr txBox="1"/>
          <p:nvPr/>
        </p:nvSpPr>
        <p:spPr>
          <a:xfrm>
            <a:off x="530199" y="3384252"/>
            <a:ext cx="1073884" cy="701731"/>
          </a:xfrm>
          <a:prstGeom prst="rect">
            <a:avLst/>
          </a:prstGeom>
          <a:noFill/>
          <a:effectLst/>
        </p:spPr>
        <p:txBody>
          <a:bodyPr wrap="none" rtlCol="0" anchor="ctr" anchorCtr="1">
            <a:sp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Integer </a:t>
            </a:r>
          </a:p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programs</a:t>
            </a:r>
          </a:p>
        </p:txBody>
      </p:sp>
    </p:spTree>
    <p:extLst>
      <p:ext uri="{BB962C8B-B14F-4D97-AF65-F5344CB8AC3E}">
        <p14:creationId xmlns:p14="http://schemas.microsoft.com/office/powerpoint/2010/main" val="1963115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977" y="-21554"/>
            <a:ext cx="4297730" cy="51035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BHT Size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4893121"/>
            <a:ext cx="2340641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dirty="0">
                <a:solidFill>
                  <a:srgbClr val="0712D9"/>
                </a:solidFill>
                <a:latin typeface="Calibri" charset="0"/>
                <a:ea typeface="Calibri" charset="0"/>
                <a:cs typeface="Calibri" charset="0"/>
              </a:rPr>
              <a:t>C.2, 3.1   Pipeline hazards</a:t>
            </a:r>
            <a:endParaRPr lang="en-US" sz="1600" b="1" dirty="0">
              <a:solidFill>
                <a:srgbClr val="0712D9"/>
              </a:solidFill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566898-168E-4B41-A0A5-32F2D24C7D5C}"/>
              </a:ext>
            </a:extLst>
          </p:cNvPr>
          <p:cNvSpPr txBox="1"/>
          <p:nvPr/>
        </p:nvSpPr>
        <p:spPr>
          <a:xfrm>
            <a:off x="179513" y="2316565"/>
            <a:ext cx="3006449" cy="830997"/>
          </a:xfrm>
          <a:prstGeom prst="rect">
            <a:avLst/>
          </a:prstGeom>
          <a:noFill/>
          <a:effectLst/>
        </p:spPr>
        <p:txBody>
          <a:bodyPr wrap="square" rtlCol="0" anchor="ctr" anchorCtr="1">
            <a:no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4K vs Unlimited Buffer for Prediction</a:t>
            </a:r>
          </a:p>
        </p:txBody>
      </p:sp>
    </p:spTree>
    <p:extLst>
      <p:ext uri="{BB962C8B-B14F-4D97-AF65-F5344CB8AC3E}">
        <p14:creationId xmlns:p14="http://schemas.microsoft.com/office/powerpoint/2010/main" val="569196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Correlating Branch Predictors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9682" y="1113089"/>
            <a:ext cx="209704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If (aa == 2)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	aa = 0;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If (bb == 2)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	bb = 0;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If (aa != bb) {</a:t>
            </a:r>
            <a:r>
              <a:rPr lang="mr-IN" sz="2400" dirty="0">
                <a:latin typeface="Calibri" charset="0"/>
                <a:ea typeface="Calibri" charset="0"/>
                <a:cs typeface="Calibri" charset="0"/>
              </a:rPr>
              <a:t>…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3" y="3837145"/>
            <a:ext cx="8784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7338" indent="-287338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If both b1 and b2 are not taken, then b3 is taken.</a:t>
            </a:r>
          </a:p>
          <a:p>
            <a:pPr marL="287338" indent="-287338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Use history of last </a:t>
            </a:r>
            <a:r>
              <a:rPr lang="en-US" sz="2800" i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m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branches to predict the current one.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902372"/>
            <a:ext cx="2986908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dirty="0">
                <a:solidFill>
                  <a:srgbClr val="0712D9"/>
                </a:solidFill>
                <a:latin typeface="Calibri" charset="0"/>
                <a:ea typeface="Calibri" charset="0"/>
                <a:cs typeface="Calibri" charset="0"/>
              </a:rPr>
              <a:t>3.3   Advanced Branch Prediction</a:t>
            </a:r>
            <a:endParaRPr lang="en-US" sz="1600" b="1" dirty="0">
              <a:solidFill>
                <a:srgbClr val="0712D9"/>
              </a:solidFill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15210" y="976162"/>
            <a:ext cx="4664610" cy="2696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"/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mr-IN" sz="1800" dirty="0" err="1">
                <a:latin typeface="Calibri" charset="0"/>
                <a:ea typeface="Calibri" charset="0"/>
                <a:cs typeface="Calibri" charset="0"/>
              </a:rPr>
              <a:t>addi</a:t>
            </a:r>
            <a:r>
              <a:rPr lang="mr-IN" sz="1800" dirty="0">
                <a:latin typeface="Calibri" charset="0"/>
                <a:ea typeface="Calibri" charset="0"/>
                <a:cs typeface="Calibri" charset="0"/>
              </a:rPr>
              <a:t> x3,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sz="1800" dirty="0">
                <a:latin typeface="Calibri" charset="0"/>
                <a:ea typeface="Calibri" charset="0"/>
                <a:cs typeface="Calibri" charset="0"/>
              </a:rPr>
              <a:t>x1,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sz="1800" dirty="0">
                <a:latin typeface="Calibri" charset="0"/>
                <a:ea typeface="Calibri" charset="0"/>
                <a:cs typeface="Calibri" charset="0"/>
              </a:rPr>
              <a:t>–2 </a:t>
            </a:r>
            <a:endParaRPr lang="en-US" sz="1800" dirty="0">
              <a:latin typeface="Calibri" charset="0"/>
              <a:ea typeface="Calibri" charset="0"/>
              <a:cs typeface="Calibri" charset="0"/>
            </a:endParaRPr>
          </a:p>
          <a:p>
            <a:pPr marL="6350"/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mr-IN" sz="1800" dirty="0" err="1">
                <a:latin typeface="Calibri" charset="0"/>
                <a:ea typeface="Calibri" charset="0"/>
                <a:cs typeface="Calibri" charset="0"/>
              </a:rPr>
              <a:t>bnez</a:t>
            </a:r>
            <a:r>
              <a:rPr lang="mr-IN" sz="1800" dirty="0">
                <a:latin typeface="Calibri" charset="0"/>
                <a:ea typeface="Calibri" charset="0"/>
                <a:cs typeface="Calibri" charset="0"/>
              </a:rPr>
              <a:t> x3,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sz="1800" dirty="0">
                <a:latin typeface="Calibri" charset="0"/>
                <a:ea typeface="Calibri" charset="0"/>
                <a:cs typeface="Calibri" charset="0"/>
              </a:rPr>
              <a:t>L1 </a:t>
            </a:r>
            <a:r>
              <a:rPr lang="mr-IN" sz="1800" dirty="0">
                <a:solidFill>
                  <a:srgbClr val="07860F"/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n-US" sz="1800" dirty="0">
                <a:solidFill>
                  <a:srgbClr val="07860F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sz="1800" dirty="0" err="1">
                <a:solidFill>
                  <a:srgbClr val="07860F"/>
                </a:solidFill>
                <a:latin typeface="Calibri" charset="0"/>
                <a:ea typeface="Calibri" charset="0"/>
                <a:cs typeface="Calibri" charset="0"/>
              </a:rPr>
              <a:t>branch</a:t>
            </a:r>
            <a:r>
              <a:rPr lang="mr-IN" sz="1800" dirty="0">
                <a:solidFill>
                  <a:srgbClr val="07860F"/>
                </a:solidFill>
                <a:latin typeface="Calibri" charset="0"/>
                <a:ea typeface="Calibri" charset="0"/>
                <a:cs typeface="Calibri" charset="0"/>
              </a:rPr>
              <a:t> b1 (</a:t>
            </a:r>
            <a:r>
              <a:rPr lang="mr-IN" sz="1800" dirty="0" err="1">
                <a:solidFill>
                  <a:srgbClr val="07860F"/>
                </a:solidFill>
                <a:latin typeface="Calibri" charset="0"/>
                <a:ea typeface="Calibri" charset="0"/>
                <a:cs typeface="Calibri" charset="0"/>
              </a:rPr>
              <a:t>aa</a:t>
            </a:r>
            <a:r>
              <a:rPr lang="mr-IN" sz="1800" dirty="0">
                <a:solidFill>
                  <a:srgbClr val="07860F"/>
                </a:solidFill>
                <a:latin typeface="Calibri" charset="0"/>
                <a:ea typeface="Calibri" charset="0"/>
                <a:cs typeface="Calibri" charset="0"/>
              </a:rPr>
              <a:t>!=2) </a:t>
            </a:r>
            <a:endParaRPr lang="en-US" sz="1800" dirty="0">
              <a:solidFill>
                <a:srgbClr val="07860F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6350"/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mr-IN" sz="1800" dirty="0" err="1">
                <a:latin typeface="Calibri" charset="0"/>
                <a:ea typeface="Calibri" charset="0"/>
                <a:cs typeface="Calibri" charset="0"/>
              </a:rPr>
              <a:t>add</a:t>
            </a:r>
            <a:r>
              <a:rPr lang="mr-IN" sz="1800" dirty="0">
                <a:latin typeface="Calibri" charset="0"/>
                <a:ea typeface="Calibri" charset="0"/>
                <a:cs typeface="Calibri" charset="0"/>
              </a:rPr>
              <a:t> x1,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sz="1800" dirty="0">
                <a:latin typeface="Calibri" charset="0"/>
                <a:ea typeface="Calibri" charset="0"/>
                <a:cs typeface="Calibri" charset="0"/>
              </a:rPr>
              <a:t>x0,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sz="1800" dirty="0">
                <a:latin typeface="Calibri" charset="0"/>
                <a:ea typeface="Calibri" charset="0"/>
                <a:cs typeface="Calibri" charset="0"/>
              </a:rPr>
              <a:t>x0 //</a:t>
            </a:r>
            <a:r>
              <a:rPr lang="mr-IN" sz="1800" dirty="0" err="1">
                <a:latin typeface="Calibri" charset="0"/>
                <a:ea typeface="Calibri" charset="0"/>
                <a:cs typeface="Calibri" charset="0"/>
              </a:rPr>
              <a:t>aa</a:t>
            </a:r>
            <a:r>
              <a:rPr lang="mr-IN" sz="1800" dirty="0">
                <a:latin typeface="Calibri" charset="0"/>
                <a:ea typeface="Calibri" charset="0"/>
                <a:cs typeface="Calibri" charset="0"/>
              </a:rPr>
              <a:t>=0 </a:t>
            </a:r>
            <a:endParaRPr lang="en-US" sz="1800" dirty="0">
              <a:latin typeface="Calibri" charset="0"/>
              <a:ea typeface="Calibri" charset="0"/>
              <a:cs typeface="Calibri" charset="0"/>
            </a:endParaRPr>
          </a:p>
          <a:p>
            <a:pPr marL="6350"/>
            <a:r>
              <a:rPr lang="mr-IN" sz="1800" dirty="0">
                <a:latin typeface="Calibri" charset="0"/>
                <a:ea typeface="Calibri" charset="0"/>
                <a:cs typeface="Calibri" charset="0"/>
              </a:rPr>
              <a:t>L1: 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mr-IN" sz="1800" dirty="0" err="1">
                <a:latin typeface="Calibri" charset="0"/>
                <a:ea typeface="Calibri" charset="0"/>
                <a:cs typeface="Calibri" charset="0"/>
              </a:rPr>
              <a:t>addi</a:t>
            </a:r>
            <a:r>
              <a:rPr lang="mr-IN" sz="1800" dirty="0">
                <a:latin typeface="Calibri" charset="0"/>
                <a:ea typeface="Calibri" charset="0"/>
                <a:cs typeface="Calibri" charset="0"/>
              </a:rPr>
              <a:t> x3,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sz="1800" dirty="0">
                <a:latin typeface="Calibri" charset="0"/>
                <a:ea typeface="Calibri" charset="0"/>
                <a:cs typeface="Calibri" charset="0"/>
              </a:rPr>
              <a:t>x2,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sz="1800" dirty="0">
                <a:latin typeface="Calibri" charset="0"/>
                <a:ea typeface="Calibri" charset="0"/>
                <a:cs typeface="Calibri" charset="0"/>
              </a:rPr>
              <a:t>–2 </a:t>
            </a:r>
            <a:endParaRPr lang="en-US" sz="1800" dirty="0">
              <a:latin typeface="Calibri" charset="0"/>
              <a:ea typeface="Calibri" charset="0"/>
              <a:cs typeface="Calibri" charset="0"/>
            </a:endParaRPr>
          </a:p>
          <a:p>
            <a:pPr marL="6350"/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mr-IN" sz="1800" dirty="0" err="1">
                <a:latin typeface="Calibri" charset="0"/>
                <a:ea typeface="Calibri" charset="0"/>
                <a:cs typeface="Calibri" charset="0"/>
              </a:rPr>
              <a:t>bnez</a:t>
            </a:r>
            <a:r>
              <a:rPr lang="mr-IN" sz="1800" dirty="0">
                <a:latin typeface="Calibri" charset="0"/>
                <a:ea typeface="Calibri" charset="0"/>
                <a:cs typeface="Calibri" charset="0"/>
              </a:rPr>
              <a:t> x3,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sz="1800" dirty="0">
                <a:latin typeface="Calibri" charset="0"/>
                <a:ea typeface="Calibri" charset="0"/>
                <a:cs typeface="Calibri" charset="0"/>
              </a:rPr>
              <a:t>L2 </a:t>
            </a:r>
            <a:r>
              <a:rPr lang="mr-IN" sz="1800" dirty="0">
                <a:solidFill>
                  <a:srgbClr val="07860F"/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n-US" sz="1800" dirty="0">
                <a:solidFill>
                  <a:srgbClr val="07860F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sz="1800" dirty="0" err="1">
                <a:solidFill>
                  <a:srgbClr val="07860F"/>
                </a:solidFill>
                <a:latin typeface="Calibri" charset="0"/>
                <a:ea typeface="Calibri" charset="0"/>
                <a:cs typeface="Calibri" charset="0"/>
              </a:rPr>
              <a:t>branch</a:t>
            </a:r>
            <a:r>
              <a:rPr lang="mr-IN" sz="1800" dirty="0">
                <a:solidFill>
                  <a:srgbClr val="07860F"/>
                </a:solidFill>
                <a:latin typeface="Calibri" charset="0"/>
                <a:ea typeface="Calibri" charset="0"/>
                <a:cs typeface="Calibri" charset="0"/>
              </a:rPr>
              <a:t> b2 (</a:t>
            </a:r>
            <a:r>
              <a:rPr lang="mr-IN" sz="1800" dirty="0" err="1">
                <a:solidFill>
                  <a:srgbClr val="07860F"/>
                </a:solidFill>
                <a:latin typeface="Calibri" charset="0"/>
                <a:ea typeface="Calibri" charset="0"/>
                <a:cs typeface="Calibri" charset="0"/>
              </a:rPr>
              <a:t>bb</a:t>
            </a:r>
            <a:r>
              <a:rPr lang="mr-IN" sz="1800" dirty="0">
                <a:solidFill>
                  <a:srgbClr val="07860F"/>
                </a:solidFill>
                <a:latin typeface="Calibri" charset="0"/>
                <a:ea typeface="Calibri" charset="0"/>
                <a:cs typeface="Calibri" charset="0"/>
              </a:rPr>
              <a:t>!=2) </a:t>
            </a:r>
            <a:endParaRPr lang="en-US" sz="1800" dirty="0">
              <a:solidFill>
                <a:srgbClr val="07860F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6350"/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mr-IN" sz="1800" dirty="0" err="1">
                <a:latin typeface="Calibri" charset="0"/>
                <a:ea typeface="Calibri" charset="0"/>
                <a:cs typeface="Calibri" charset="0"/>
              </a:rPr>
              <a:t>add</a:t>
            </a:r>
            <a:r>
              <a:rPr lang="mr-IN" sz="1800" dirty="0">
                <a:latin typeface="Calibri" charset="0"/>
                <a:ea typeface="Calibri" charset="0"/>
                <a:cs typeface="Calibri" charset="0"/>
              </a:rPr>
              <a:t> x2,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sz="1800" dirty="0">
                <a:latin typeface="Calibri" charset="0"/>
                <a:ea typeface="Calibri" charset="0"/>
                <a:cs typeface="Calibri" charset="0"/>
              </a:rPr>
              <a:t>x0,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sz="1800" dirty="0">
                <a:latin typeface="Calibri" charset="0"/>
                <a:ea typeface="Calibri" charset="0"/>
                <a:cs typeface="Calibri" charset="0"/>
              </a:rPr>
              <a:t>x0 //</a:t>
            </a:r>
            <a:r>
              <a:rPr lang="mr-IN" sz="1800" dirty="0" err="1">
                <a:latin typeface="Calibri" charset="0"/>
                <a:ea typeface="Calibri" charset="0"/>
                <a:cs typeface="Calibri" charset="0"/>
              </a:rPr>
              <a:t>bb</a:t>
            </a:r>
            <a:r>
              <a:rPr lang="mr-IN" sz="1800" dirty="0">
                <a:latin typeface="Calibri" charset="0"/>
                <a:ea typeface="Calibri" charset="0"/>
                <a:cs typeface="Calibri" charset="0"/>
              </a:rPr>
              <a:t>=0 </a:t>
            </a:r>
            <a:endParaRPr lang="en-US" sz="1800" dirty="0">
              <a:latin typeface="Calibri" charset="0"/>
              <a:ea typeface="Calibri" charset="0"/>
              <a:cs typeface="Calibri" charset="0"/>
            </a:endParaRPr>
          </a:p>
          <a:p>
            <a:pPr marL="6350"/>
            <a:r>
              <a:rPr lang="mr-IN" sz="1800" dirty="0">
                <a:latin typeface="Calibri" charset="0"/>
                <a:ea typeface="Calibri" charset="0"/>
                <a:cs typeface="Calibri" charset="0"/>
              </a:rPr>
              <a:t>L2: 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mr-IN" sz="1800" dirty="0" err="1">
                <a:latin typeface="Calibri" charset="0"/>
                <a:ea typeface="Calibri" charset="0"/>
                <a:cs typeface="Calibri" charset="0"/>
              </a:rPr>
              <a:t>sub</a:t>
            </a:r>
            <a:r>
              <a:rPr lang="mr-IN" sz="1800" dirty="0">
                <a:latin typeface="Calibri" charset="0"/>
                <a:ea typeface="Calibri" charset="0"/>
                <a:cs typeface="Calibri" charset="0"/>
              </a:rPr>
              <a:t> x3,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sz="1800" dirty="0">
                <a:latin typeface="Calibri" charset="0"/>
                <a:ea typeface="Calibri" charset="0"/>
                <a:cs typeface="Calibri" charset="0"/>
              </a:rPr>
              <a:t>x1,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sz="1800" dirty="0">
                <a:latin typeface="Calibri" charset="0"/>
                <a:ea typeface="Calibri" charset="0"/>
                <a:cs typeface="Calibri" charset="0"/>
              </a:rPr>
              <a:t>x2 //x3=</a:t>
            </a:r>
            <a:r>
              <a:rPr lang="mr-IN" sz="1800" dirty="0" err="1">
                <a:latin typeface="Calibri" charset="0"/>
                <a:ea typeface="Calibri" charset="0"/>
                <a:cs typeface="Calibri" charset="0"/>
              </a:rPr>
              <a:t>aa-bb</a:t>
            </a:r>
            <a:r>
              <a:rPr lang="mr-IN" sz="1800" dirty="0">
                <a:latin typeface="Calibri" charset="0"/>
                <a:ea typeface="Calibri" charset="0"/>
                <a:cs typeface="Calibri" charset="0"/>
              </a:rPr>
              <a:t> </a:t>
            </a:r>
            <a:endParaRPr lang="en-US" sz="1800" dirty="0">
              <a:latin typeface="Calibri" charset="0"/>
              <a:ea typeface="Calibri" charset="0"/>
              <a:cs typeface="Calibri" charset="0"/>
            </a:endParaRPr>
          </a:p>
          <a:p>
            <a:pPr marL="6350"/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mr-IN" sz="1800" dirty="0" err="1">
                <a:latin typeface="Calibri" charset="0"/>
                <a:ea typeface="Calibri" charset="0"/>
                <a:cs typeface="Calibri" charset="0"/>
              </a:rPr>
              <a:t>beqz</a:t>
            </a:r>
            <a:r>
              <a:rPr lang="mr-IN" sz="1800" dirty="0">
                <a:latin typeface="Calibri" charset="0"/>
                <a:ea typeface="Calibri" charset="0"/>
                <a:cs typeface="Calibri" charset="0"/>
              </a:rPr>
              <a:t> x3,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sz="1800" dirty="0">
                <a:latin typeface="Calibri" charset="0"/>
                <a:ea typeface="Calibri" charset="0"/>
                <a:cs typeface="Calibri" charset="0"/>
              </a:rPr>
              <a:t>L3 </a:t>
            </a:r>
            <a:r>
              <a:rPr lang="mr-IN" sz="1800" dirty="0">
                <a:solidFill>
                  <a:srgbClr val="07860F"/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n-US" sz="1800" dirty="0">
                <a:solidFill>
                  <a:srgbClr val="07860F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sz="1800" dirty="0" err="1">
                <a:solidFill>
                  <a:srgbClr val="07860F"/>
                </a:solidFill>
                <a:latin typeface="Calibri" charset="0"/>
                <a:ea typeface="Calibri" charset="0"/>
                <a:cs typeface="Calibri" charset="0"/>
              </a:rPr>
              <a:t>branch</a:t>
            </a:r>
            <a:r>
              <a:rPr lang="mr-IN" sz="1800" dirty="0">
                <a:solidFill>
                  <a:srgbClr val="07860F"/>
                </a:solidFill>
                <a:latin typeface="Calibri" charset="0"/>
                <a:ea typeface="Calibri" charset="0"/>
                <a:cs typeface="Calibri" charset="0"/>
              </a:rPr>
              <a:t> b3 (</a:t>
            </a:r>
            <a:r>
              <a:rPr lang="mr-IN" sz="1800" dirty="0" err="1">
                <a:solidFill>
                  <a:srgbClr val="07860F"/>
                </a:solidFill>
                <a:latin typeface="Calibri" charset="0"/>
                <a:ea typeface="Calibri" charset="0"/>
                <a:cs typeface="Calibri" charset="0"/>
              </a:rPr>
              <a:t>aa</a:t>
            </a:r>
            <a:r>
              <a:rPr lang="mr-IN" sz="1800" dirty="0">
                <a:solidFill>
                  <a:srgbClr val="07860F"/>
                </a:solidFill>
                <a:latin typeface="Calibri" charset="0"/>
                <a:ea typeface="Calibri" charset="0"/>
                <a:cs typeface="Calibri" charset="0"/>
              </a:rPr>
              <a:t>==</a:t>
            </a:r>
            <a:r>
              <a:rPr lang="mr-IN" sz="1800" dirty="0" err="1">
                <a:solidFill>
                  <a:srgbClr val="07860F"/>
                </a:solidFill>
                <a:latin typeface="Calibri" charset="0"/>
                <a:ea typeface="Calibri" charset="0"/>
                <a:cs typeface="Calibri" charset="0"/>
              </a:rPr>
              <a:t>bb</a:t>
            </a:r>
            <a:r>
              <a:rPr lang="mr-IN" sz="1800" dirty="0">
                <a:solidFill>
                  <a:srgbClr val="07860F"/>
                </a:solidFill>
                <a:latin typeface="Calibri" charset="0"/>
                <a:ea typeface="Calibri" charset="0"/>
                <a:cs typeface="Calibri" charset="0"/>
              </a:rPr>
              <a:t>) </a:t>
            </a:r>
            <a:endParaRPr lang="en-US" sz="1800" dirty="0" err="1">
              <a:solidFill>
                <a:srgbClr val="07860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 flipV="1">
            <a:off x="302218" y="923907"/>
            <a:ext cx="8501062" cy="0"/>
          </a:xfrm>
          <a:prstGeom prst="line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 flipV="1">
            <a:off x="255069" y="3661215"/>
            <a:ext cx="8501062" cy="0"/>
          </a:xfrm>
          <a:prstGeom prst="line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163897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Correlating Branch Predictors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79513" y="716560"/>
            <a:ext cx="8775576" cy="1687939"/>
          </a:xfrm>
        </p:spPr>
        <p:txBody>
          <a:bodyPr/>
          <a:lstStyle/>
          <a:p>
            <a:r>
              <a:rPr lang="en-US" dirty="0"/>
              <a:t>Use history of last </a:t>
            </a:r>
            <a:r>
              <a:rPr lang="en-US" i="1" dirty="0">
                <a:solidFill>
                  <a:srgbClr val="C00000"/>
                </a:solidFill>
              </a:rPr>
              <a:t>m</a:t>
            </a:r>
            <a:r>
              <a:rPr lang="en-US" dirty="0"/>
              <a:t> branches to predict the current branch.</a:t>
            </a:r>
          </a:p>
          <a:p>
            <a:pPr lvl="1"/>
            <a:r>
              <a:rPr lang="en-US" dirty="0"/>
              <a:t>Each predictor uses </a:t>
            </a:r>
            <a:r>
              <a:rPr lang="en-US" i="1" dirty="0">
                <a:solidFill>
                  <a:srgbClr val="C00000"/>
                </a:solidFill>
              </a:rPr>
              <a:t>n</a:t>
            </a:r>
            <a:r>
              <a:rPr lang="en-US" dirty="0"/>
              <a:t> bits.</a:t>
            </a:r>
          </a:p>
          <a:p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461044" y="2391724"/>
            <a:ext cx="29376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400" dirty="0">
                <a:solidFill>
                  <a:srgbClr val="0951FF"/>
                </a:solidFill>
                <a:latin typeface="Calibri" charset="0"/>
                <a:ea typeface="Calibri" charset="0"/>
                <a:cs typeface="Calibri" charset="0"/>
              </a:rPr>
              <a:t>Global history register</a:t>
            </a:r>
          </a:p>
          <a:p>
            <a:pPr algn="ctr">
              <a:spcBef>
                <a:spcPts val="0"/>
              </a:spcBef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of last </a:t>
            </a:r>
            <a:r>
              <a:rPr lang="en-US" sz="2400" i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branches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923529" y="3862517"/>
            <a:ext cx="1924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2400" dirty="0">
                <a:solidFill>
                  <a:srgbClr val="00B050"/>
                </a:solidFill>
                <a:latin typeface="Calibri" charset="0"/>
                <a:ea typeface="Calibri" charset="0"/>
                <a:cs typeface="Calibri" charset="0"/>
              </a:rPr>
              <a:t>t </a:t>
            </a:r>
            <a:r>
              <a:rPr lang="mr-IN" sz="2400" dirty="0">
                <a:solidFill>
                  <a:srgbClr val="00B050"/>
                </a:solidFill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2400" dirty="0">
                <a:solidFill>
                  <a:srgbClr val="00B050"/>
                </a:solidFill>
                <a:latin typeface="Calibri" charset="0"/>
                <a:ea typeface="Calibri" charset="0"/>
                <a:cs typeface="Calibri" charset="0"/>
              </a:rPr>
              <a:t> taken</a:t>
            </a:r>
          </a:p>
          <a:p>
            <a:pPr>
              <a:spcBef>
                <a:spcPts val="0"/>
              </a:spcBef>
            </a:pPr>
            <a:r>
              <a:rPr lang="en-US" sz="2400" dirty="0" err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nt</a:t>
            </a:r>
            <a:r>
              <a:rPr lang="en-US" sz="24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sz="24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24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not taken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0" y="3810441"/>
            <a:ext cx="1514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Shift register</a:t>
            </a:r>
          </a:p>
        </p:txBody>
      </p:sp>
      <p:cxnSp>
        <p:nvCxnSpPr>
          <p:cNvPr id="38" name="Straight Arrow Connector 37"/>
          <p:cNvCxnSpPr>
            <a:cxnSpLocks/>
            <a:stCxn id="36" idx="3"/>
          </p:cNvCxnSpPr>
          <p:nvPr/>
        </p:nvCxnSpPr>
        <p:spPr bwMode="auto">
          <a:xfrm flipV="1">
            <a:off x="1514454" y="3810441"/>
            <a:ext cx="353431" cy="200055"/>
          </a:xfrm>
          <a:prstGeom prst="straightConnector1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 w="med" len="lg"/>
          </a:ln>
          <a:effectLst/>
        </p:spPr>
      </p:cxnSp>
      <p:sp>
        <p:nvSpPr>
          <p:cNvPr id="41" name="TextBox 40"/>
          <p:cNvSpPr txBox="1"/>
          <p:nvPr/>
        </p:nvSpPr>
        <p:spPr>
          <a:xfrm>
            <a:off x="5982372" y="1549975"/>
            <a:ext cx="694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400" dirty="0">
                <a:solidFill>
                  <a:srgbClr val="0951FF"/>
                </a:solidFill>
                <a:latin typeface="Calibri" charset="0"/>
                <a:ea typeface="Calibri" charset="0"/>
                <a:cs typeface="Calibri" charset="0"/>
              </a:rPr>
              <a:t>BHT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44" name="Elbow Connector 43"/>
          <p:cNvCxnSpPr>
            <a:cxnSpLocks/>
            <a:stCxn id="15" idx="3"/>
            <a:endCxn id="7" idx="1"/>
          </p:cNvCxnSpPr>
          <p:nvPr/>
        </p:nvCxnSpPr>
        <p:spPr bwMode="auto">
          <a:xfrm>
            <a:off x="4061405" y="3490983"/>
            <a:ext cx="1618834" cy="1781"/>
          </a:xfrm>
          <a:prstGeom prst="bentConnector3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med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0" y="4893569"/>
            <a:ext cx="2986908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3.3   Advanced Branch Prediction</a:t>
            </a:r>
            <a:endParaRPr lang="en-US" sz="1600" b="1" dirty="0">
              <a:solidFill>
                <a:srgbClr val="0066FF"/>
              </a:solidFill>
              <a:latin typeface="Arial" charset="0"/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D9622D5B-D960-A34B-B301-34C2629F171E}"/>
              </a:ext>
            </a:extLst>
          </p:cNvPr>
          <p:cNvSpPr/>
          <p:nvPr/>
        </p:nvSpPr>
        <p:spPr bwMode="auto">
          <a:xfrm>
            <a:off x="7042068" y="2313464"/>
            <a:ext cx="451262" cy="2625634"/>
          </a:xfrm>
          <a:prstGeom prst="rightBrace">
            <a:avLst>
              <a:gd name="adj1" fmla="val 71491"/>
              <a:gd name="adj2" fmla="val 49160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stealth" w="lg" len="med"/>
            <a:tailEnd type="stealth" w="lg" len="med"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B4DA51-0C9C-2C41-9DC5-3EAE572209E3}"/>
              </a:ext>
            </a:extLst>
          </p:cNvPr>
          <p:cNvSpPr txBox="1"/>
          <p:nvPr/>
        </p:nvSpPr>
        <p:spPr>
          <a:xfrm>
            <a:off x="7472385" y="3461470"/>
            <a:ext cx="1438535" cy="461665"/>
          </a:xfrm>
          <a:prstGeom prst="rect">
            <a:avLst/>
          </a:prstGeom>
          <a:noFill/>
          <a:effectLst/>
        </p:spPr>
        <p:txBody>
          <a:bodyPr wrap="none" rtlCol="0" anchor="ctr" anchorCtr="1">
            <a:spAutoFit/>
          </a:bodyPr>
          <a:lstStyle/>
          <a:p>
            <a:pPr algn="ctr"/>
            <a:r>
              <a:rPr lang="en-US" sz="2400" i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r>
              <a:rPr lang="en-US" sz="2400" i="1" baseline="300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m</a:t>
            </a:r>
            <a:r>
              <a:rPr lang="en-US" sz="2400" i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entries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77F911-C650-4D41-B3C1-6429E458E600}"/>
              </a:ext>
            </a:extLst>
          </p:cNvPr>
          <p:cNvSpPr txBox="1"/>
          <p:nvPr/>
        </p:nvSpPr>
        <p:spPr>
          <a:xfrm>
            <a:off x="5816035" y="5575834"/>
            <a:ext cx="896400" cy="461665"/>
          </a:xfrm>
          <a:prstGeom prst="rect">
            <a:avLst/>
          </a:prstGeom>
          <a:noFill/>
          <a:effectLst/>
        </p:spPr>
        <p:txBody>
          <a:bodyPr wrap="none" rtlCol="0" anchor="ctr" anchorCtr="1">
            <a:spAutoFit/>
          </a:bodyPr>
          <a:lstStyle/>
          <a:p>
            <a:pPr algn="ctr"/>
            <a:r>
              <a:rPr lang="en-US" sz="2400" dirty="0">
                <a:latin typeface="Calibri" charset="0"/>
                <a:cs typeface="Calibri" charset="0"/>
              </a:rPr>
              <a:t>n-bits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6E7B7D3B-DB47-AE47-96FE-5A3C56516925}"/>
              </a:ext>
            </a:extLst>
          </p:cNvPr>
          <p:cNvSpPr/>
          <p:nvPr/>
        </p:nvSpPr>
        <p:spPr bwMode="auto">
          <a:xfrm>
            <a:off x="6215283" y="4939098"/>
            <a:ext cx="228600" cy="1097280"/>
          </a:xfrm>
          <a:prstGeom prst="rightBrace">
            <a:avLst>
              <a:gd name="adj1" fmla="val 71491"/>
              <a:gd name="adj2" fmla="val 49160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stealth" w="lg" len="med"/>
            <a:tailEnd type="stealth" w="lg" len="med"/>
          </a:ln>
          <a:effectLst/>
          <a:scene3d>
            <a:camera prst="orthographicFront">
              <a:rot lat="0" lon="0" rev="1620000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1BE1751-191E-D548-B7FA-9272F6768B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841291"/>
              </p:ext>
            </p:extLst>
          </p:nvPr>
        </p:nvGraphicFramePr>
        <p:xfrm>
          <a:off x="5680239" y="2009404"/>
          <a:ext cx="130618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6185">
                  <a:extLst>
                    <a:ext uri="{9D8B030D-6E8A-4147-A177-3AD203B41FA5}">
                      <a16:colId xmlns:a16="http://schemas.microsoft.com/office/drawing/2014/main" val="20437435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PT Sans" panose="020B0503020203020204" pitchFamily="34" charset="77"/>
                        </a:rPr>
                        <a:t>&lt;-- n-bit --&gt;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6422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PT Sans" panose="020B0503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8869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PT Sans" panose="020B0503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8237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T Sans" panose="020B0503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659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T Sans" panose="020B0503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6191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T Sans" panose="020B0503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9805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T Sans" panose="020B0503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06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PT Sans" panose="020B0503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4922884"/>
                  </a:ext>
                </a:extLst>
              </a:tr>
            </a:tbl>
          </a:graphicData>
        </a:graphic>
      </p:graphicFrame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FBE8C576-3762-F148-83BD-331255F46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038093"/>
              </p:ext>
            </p:extLst>
          </p:nvPr>
        </p:nvGraphicFramePr>
        <p:xfrm>
          <a:off x="1650670" y="3242797"/>
          <a:ext cx="2410735" cy="496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147">
                  <a:extLst>
                    <a:ext uri="{9D8B030D-6E8A-4147-A177-3AD203B41FA5}">
                      <a16:colId xmlns:a16="http://schemas.microsoft.com/office/drawing/2014/main" val="196670545"/>
                    </a:ext>
                  </a:extLst>
                </a:gridCol>
                <a:gridCol w="482147">
                  <a:extLst>
                    <a:ext uri="{9D8B030D-6E8A-4147-A177-3AD203B41FA5}">
                      <a16:colId xmlns:a16="http://schemas.microsoft.com/office/drawing/2014/main" val="2886072587"/>
                    </a:ext>
                  </a:extLst>
                </a:gridCol>
                <a:gridCol w="482147">
                  <a:extLst>
                    <a:ext uri="{9D8B030D-6E8A-4147-A177-3AD203B41FA5}">
                      <a16:colId xmlns:a16="http://schemas.microsoft.com/office/drawing/2014/main" val="3387785022"/>
                    </a:ext>
                  </a:extLst>
                </a:gridCol>
                <a:gridCol w="482147">
                  <a:extLst>
                    <a:ext uri="{9D8B030D-6E8A-4147-A177-3AD203B41FA5}">
                      <a16:colId xmlns:a16="http://schemas.microsoft.com/office/drawing/2014/main" val="505525197"/>
                    </a:ext>
                  </a:extLst>
                </a:gridCol>
                <a:gridCol w="482147">
                  <a:extLst>
                    <a:ext uri="{9D8B030D-6E8A-4147-A177-3AD203B41FA5}">
                      <a16:colId xmlns:a16="http://schemas.microsoft.com/office/drawing/2014/main" val="3253999279"/>
                    </a:ext>
                  </a:extLst>
                </a:gridCol>
              </a:tblGrid>
              <a:tr h="4963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B05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t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nt</a:t>
                      </a:r>
                      <a:endParaRPr lang="en-US" sz="2400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B05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t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B05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t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nt</a:t>
                      </a:r>
                      <a:endParaRPr lang="en-US" sz="2400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83656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8774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Correlating Branch Predictors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79513" y="716560"/>
            <a:ext cx="8775576" cy="1045568"/>
          </a:xfrm>
        </p:spPr>
        <p:txBody>
          <a:bodyPr/>
          <a:lstStyle/>
          <a:p>
            <a:r>
              <a:rPr lang="en-US" dirty="0"/>
              <a:t>Use additional </a:t>
            </a:r>
            <a:r>
              <a:rPr lang="en-US" i="1" dirty="0"/>
              <a:t>k-</a:t>
            </a:r>
            <a:r>
              <a:rPr lang="en-US" dirty="0"/>
              <a:t>bits of branch instruction address for better correlation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437450" y="2510544"/>
            <a:ext cx="29376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400" dirty="0">
                <a:solidFill>
                  <a:srgbClr val="0951FF"/>
                </a:solidFill>
                <a:latin typeface="Calibri" charset="0"/>
                <a:ea typeface="Calibri" charset="0"/>
                <a:cs typeface="Calibri" charset="0"/>
              </a:rPr>
              <a:t>Global history register</a:t>
            </a:r>
          </a:p>
          <a:p>
            <a:pPr algn="ctr">
              <a:spcBef>
                <a:spcPts val="0"/>
              </a:spcBef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of last </a:t>
            </a:r>
            <a:r>
              <a:rPr lang="en-US" sz="2400" i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m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branches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9830" y="3360404"/>
            <a:ext cx="1514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Shift register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334552" y="1273971"/>
            <a:ext cx="38030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400" dirty="0">
                <a:solidFill>
                  <a:srgbClr val="0951FF"/>
                </a:solidFill>
                <a:latin typeface="Calibri" charset="0"/>
                <a:ea typeface="Calibri" charset="0"/>
                <a:cs typeface="Calibri" charset="0"/>
              </a:rPr>
              <a:t>Branch prediction buffer</a:t>
            </a:r>
          </a:p>
          <a:p>
            <a:pPr algn="ctr">
              <a:spcBef>
                <a:spcPts val="0"/>
              </a:spcBef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(</a:t>
            </a:r>
            <a:r>
              <a:rPr lang="en-US" sz="2400" i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r>
              <a:rPr lang="en-US" sz="2400" i="1" baseline="300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m+k</a:t>
            </a:r>
            <a:r>
              <a:rPr lang="en-US" sz="2400" i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entries, each of </a:t>
            </a:r>
            <a:r>
              <a:rPr lang="en-US" sz="2400" i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n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-bits)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851499" y="4181411"/>
            <a:ext cx="20437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Low order </a:t>
            </a:r>
            <a:r>
              <a:rPr lang="en-US" sz="2000" i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k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-bits </a:t>
            </a:r>
          </a:p>
          <a:p>
            <a:pPr>
              <a:spcBef>
                <a:spcPts val="0"/>
              </a:spcBef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of branch address</a:t>
            </a:r>
          </a:p>
        </p:txBody>
      </p:sp>
      <p:cxnSp>
        <p:nvCxnSpPr>
          <p:cNvPr id="8" name="Straight Connector 7"/>
          <p:cNvCxnSpPr>
            <a:cxnSpLocks/>
            <a:endCxn id="48" idx="3"/>
          </p:cNvCxnSpPr>
          <p:nvPr/>
        </p:nvCxnSpPr>
        <p:spPr bwMode="auto">
          <a:xfrm flipH="1">
            <a:off x="4062280" y="3586770"/>
            <a:ext cx="729193" cy="4289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4" name="Elbow Connector 3"/>
          <p:cNvCxnSpPr>
            <a:cxnSpLocks/>
            <a:stCxn id="31" idx="3"/>
            <a:endCxn id="47" idx="1"/>
          </p:cNvCxnSpPr>
          <p:nvPr/>
        </p:nvCxnSpPr>
        <p:spPr bwMode="auto">
          <a:xfrm flipV="1">
            <a:off x="3895200" y="3586770"/>
            <a:ext cx="1792547" cy="948584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 flipH="1">
            <a:off x="5139596" y="3486757"/>
            <a:ext cx="100013" cy="200025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4922855" y="3144339"/>
            <a:ext cx="633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2000" i="1" dirty="0" err="1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m+k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-13305" y="4889297"/>
            <a:ext cx="2986908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3.3   Advanced Branch Prediction</a:t>
            </a:r>
            <a:endParaRPr lang="en-US" sz="1600" b="1" dirty="0">
              <a:solidFill>
                <a:srgbClr val="0066FF"/>
              </a:solidFill>
              <a:latin typeface="Arial" charset="0"/>
            </a:endParaRPr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21E023D7-14C7-174D-A10F-21353DADE816}"/>
              </a:ext>
            </a:extLst>
          </p:cNvPr>
          <p:cNvSpPr/>
          <p:nvPr/>
        </p:nvSpPr>
        <p:spPr bwMode="auto">
          <a:xfrm>
            <a:off x="7041193" y="2241731"/>
            <a:ext cx="451262" cy="2697368"/>
          </a:xfrm>
          <a:prstGeom prst="rightBrace">
            <a:avLst>
              <a:gd name="adj1" fmla="val 71491"/>
              <a:gd name="adj2" fmla="val 49160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stealth" w="lg" len="med"/>
            <a:tailEnd type="stealth" w="lg" len="med"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DA794C-340F-8345-BA3F-F72CAF68CDA7}"/>
              </a:ext>
            </a:extLst>
          </p:cNvPr>
          <p:cNvSpPr txBox="1"/>
          <p:nvPr/>
        </p:nvSpPr>
        <p:spPr>
          <a:xfrm>
            <a:off x="7464421" y="3329627"/>
            <a:ext cx="1634102" cy="461665"/>
          </a:xfrm>
          <a:prstGeom prst="rect">
            <a:avLst/>
          </a:prstGeom>
          <a:noFill/>
          <a:effectLst/>
        </p:spPr>
        <p:txBody>
          <a:bodyPr wrap="none" rtlCol="0" anchor="ctr" anchorCtr="1">
            <a:spAutoFit/>
          </a:bodyPr>
          <a:lstStyle/>
          <a:p>
            <a:pPr algn="ctr"/>
            <a:r>
              <a:rPr lang="en-US" sz="2400" i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r>
              <a:rPr lang="en-US" sz="2400" i="1" baseline="300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m+k</a:t>
            </a:r>
            <a:r>
              <a:rPr lang="en-US" sz="2400" i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entries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AA62D1E-DCB0-434C-A45A-9FDAE3B3F3B9}"/>
              </a:ext>
            </a:extLst>
          </p:cNvPr>
          <p:cNvSpPr txBox="1"/>
          <p:nvPr/>
        </p:nvSpPr>
        <p:spPr>
          <a:xfrm>
            <a:off x="5816035" y="5575834"/>
            <a:ext cx="896400" cy="461665"/>
          </a:xfrm>
          <a:prstGeom prst="rect">
            <a:avLst/>
          </a:prstGeom>
          <a:noFill/>
          <a:effectLst/>
        </p:spPr>
        <p:txBody>
          <a:bodyPr wrap="none" rtlCol="0" anchor="ctr" anchorCtr="1">
            <a:spAutoFit/>
          </a:bodyPr>
          <a:lstStyle/>
          <a:p>
            <a:pPr algn="ctr"/>
            <a:r>
              <a:rPr lang="en-US" sz="2400" dirty="0">
                <a:latin typeface="Calibri" charset="0"/>
                <a:cs typeface="Calibri" charset="0"/>
              </a:rPr>
              <a:t>n-bits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4F3ACE4-14A8-D945-B33C-0E3B261F9328}"/>
              </a:ext>
            </a:extLst>
          </p:cNvPr>
          <p:cNvSpPr/>
          <p:nvPr/>
        </p:nvSpPr>
        <p:spPr bwMode="auto">
          <a:xfrm>
            <a:off x="6215283" y="4939098"/>
            <a:ext cx="228600" cy="1097280"/>
          </a:xfrm>
          <a:prstGeom prst="rightBrace">
            <a:avLst>
              <a:gd name="adj1" fmla="val 71491"/>
              <a:gd name="adj2" fmla="val 49160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stealth" w="lg" len="med"/>
            <a:tailEnd type="stealth" w="lg" len="med"/>
          </a:ln>
          <a:effectLst/>
          <a:scene3d>
            <a:camera prst="orthographicFront">
              <a:rot lat="0" lon="0" rev="16200000"/>
            </a:camera>
            <a:lightRig rig="threePt" dir="t"/>
          </a:scene3d>
        </p:spPr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7" name="Table 7">
            <a:extLst>
              <a:ext uri="{FF2B5EF4-FFF2-40B4-BE49-F238E27FC236}">
                <a16:creationId xmlns:a16="http://schemas.microsoft.com/office/drawing/2014/main" id="{079CAB21-6BC5-BF42-A4BA-840B023F5A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013478"/>
              </p:ext>
            </p:extLst>
          </p:nvPr>
        </p:nvGraphicFramePr>
        <p:xfrm>
          <a:off x="5687747" y="2103410"/>
          <a:ext cx="130618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6185">
                  <a:extLst>
                    <a:ext uri="{9D8B030D-6E8A-4147-A177-3AD203B41FA5}">
                      <a16:colId xmlns:a16="http://schemas.microsoft.com/office/drawing/2014/main" val="20437435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PT Sans" panose="020B0503020203020204" pitchFamily="34" charset="77"/>
                        </a:rPr>
                        <a:t>&lt;-- n-bit --&gt;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6422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PT Sans" panose="020B0503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8869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PT Sans" panose="020B0503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8237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T Sans" panose="020B0503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659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PT Sans" panose="020B0503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6191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T Sans" panose="020B0503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9805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PT Sans" panose="020B0503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06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PT Sans" panose="020B0503020203020204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4922884"/>
                  </a:ext>
                </a:extLst>
              </a:tr>
            </a:tbl>
          </a:graphicData>
        </a:graphic>
      </p:graphicFrame>
      <p:graphicFrame>
        <p:nvGraphicFramePr>
          <p:cNvPr id="48" name="Table 15">
            <a:extLst>
              <a:ext uri="{FF2B5EF4-FFF2-40B4-BE49-F238E27FC236}">
                <a16:creationId xmlns:a16="http://schemas.microsoft.com/office/drawing/2014/main" id="{83DD2359-1D06-AA4B-804B-ED5D14DBDD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184241"/>
              </p:ext>
            </p:extLst>
          </p:nvPr>
        </p:nvGraphicFramePr>
        <p:xfrm>
          <a:off x="1651545" y="3342873"/>
          <a:ext cx="2410735" cy="496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147">
                  <a:extLst>
                    <a:ext uri="{9D8B030D-6E8A-4147-A177-3AD203B41FA5}">
                      <a16:colId xmlns:a16="http://schemas.microsoft.com/office/drawing/2014/main" val="196670545"/>
                    </a:ext>
                  </a:extLst>
                </a:gridCol>
                <a:gridCol w="482147">
                  <a:extLst>
                    <a:ext uri="{9D8B030D-6E8A-4147-A177-3AD203B41FA5}">
                      <a16:colId xmlns:a16="http://schemas.microsoft.com/office/drawing/2014/main" val="2886072587"/>
                    </a:ext>
                  </a:extLst>
                </a:gridCol>
                <a:gridCol w="482147">
                  <a:extLst>
                    <a:ext uri="{9D8B030D-6E8A-4147-A177-3AD203B41FA5}">
                      <a16:colId xmlns:a16="http://schemas.microsoft.com/office/drawing/2014/main" val="3387785022"/>
                    </a:ext>
                  </a:extLst>
                </a:gridCol>
                <a:gridCol w="482147">
                  <a:extLst>
                    <a:ext uri="{9D8B030D-6E8A-4147-A177-3AD203B41FA5}">
                      <a16:colId xmlns:a16="http://schemas.microsoft.com/office/drawing/2014/main" val="505525197"/>
                    </a:ext>
                  </a:extLst>
                </a:gridCol>
                <a:gridCol w="482147">
                  <a:extLst>
                    <a:ext uri="{9D8B030D-6E8A-4147-A177-3AD203B41FA5}">
                      <a16:colId xmlns:a16="http://schemas.microsoft.com/office/drawing/2014/main" val="3253999279"/>
                    </a:ext>
                  </a:extLst>
                </a:gridCol>
              </a:tblGrid>
              <a:tr h="4963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B05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t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nt</a:t>
                      </a:r>
                      <a:endParaRPr lang="en-US" sz="2400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B05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t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B05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t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nt</a:t>
                      </a:r>
                      <a:endParaRPr lang="en-US" sz="2400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83656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6731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Tournament Predictors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91" y="0"/>
            <a:ext cx="4124068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9513" y="1563203"/>
            <a:ext cx="34861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2800" dirty="0">
                <a:solidFill>
                  <a:srgbClr val="0951FF"/>
                </a:solidFill>
                <a:latin typeface="Calibri" charset="0"/>
                <a:ea typeface="Calibri" charset="0"/>
                <a:cs typeface="Calibri" charset="0"/>
              </a:rPr>
              <a:t>Tournament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predictor selects the best of local and global predictors, and leads to better prediction.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06904"/>
            <a:ext cx="2986908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3.3   Advanced Branch Prediction</a:t>
            </a:r>
            <a:endParaRPr lang="en-US" sz="1600" b="1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700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1675D-23D3-E842-A35B-20D5F4EEB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Summary—Dependences &amp; Hazards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5E370-DEB3-F14C-B375-CB732399E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Structural dependence, s-hazard</a:t>
            </a:r>
          </a:p>
          <a:p>
            <a:pPr lvl="1"/>
            <a:r>
              <a:rPr lang="en-US" dirty="0"/>
              <a:t>Duplicate hardware</a:t>
            </a:r>
          </a:p>
          <a:p>
            <a:r>
              <a:rPr lang="en-US" dirty="0"/>
              <a:t>Data dependence, RAW/WAR/WAW hazards</a:t>
            </a:r>
          </a:p>
          <a:p>
            <a:pPr lvl="1"/>
            <a:r>
              <a:rPr lang="en-US" dirty="0"/>
              <a:t>forwarding</a:t>
            </a:r>
          </a:p>
          <a:p>
            <a:pPr lvl="1"/>
            <a:r>
              <a:rPr lang="en-US" dirty="0"/>
              <a:t>out-of-order execution -- to be discussed later</a:t>
            </a:r>
          </a:p>
          <a:p>
            <a:r>
              <a:rPr lang="en-US" dirty="0"/>
              <a:t>Control/branch dependence, branch hazard</a:t>
            </a:r>
          </a:p>
          <a:p>
            <a:pPr lvl="1"/>
            <a:r>
              <a:rPr lang="en-US" dirty="0"/>
              <a:t>branch prediction</a:t>
            </a:r>
          </a:p>
          <a:p>
            <a:pPr lvl="1"/>
            <a:r>
              <a:rPr lang="en-US" dirty="0"/>
              <a:t>hardware speculation – to be discussed later</a:t>
            </a:r>
          </a:p>
        </p:txBody>
      </p:sp>
    </p:spTree>
    <p:extLst>
      <p:ext uri="{BB962C8B-B14F-4D97-AF65-F5344CB8AC3E}">
        <p14:creationId xmlns:p14="http://schemas.microsoft.com/office/powerpoint/2010/main" val="2989522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Branches </a:t>
            </a:r>
            <a:r>
              <a:rPr lang="mr-IN" dirty="0"/>
              <a:t>–</a:t>
            </a:r>
            <a:r>
              <a:rPr lang="en-US" dirty="0"/>
              <a:t> 1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3" y="745435"/>
            <a:ext cx="8775576" cy="4047946"/>
          </a:xfrm>
        </p:spPr>
        <p:txBody>
          <a:bodyPr anchor="ctr" anchorCtr="0"/>
          <a:lstStyle/>
          <a:p>
            <a:r>
              <a:rPr lang="en-US" dirty="0"/>
              <a:t>Consider a conditional branch instruction such as</a:t>
            </a:r>
          </a:p>
          <a:p>
            <a:pPr marL="0" indent="0">
              <a:buNone/>
            </a:pPr>
            <a:r>
              <a:rPr lang="en-US" b="1" dirty="0"/>
              <a:t>                               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spcBef>
                <a:spcPts val="1000"/>
              </a:spcBef>
            </a:pPr>
            <a:r>
              <a:rPr lang="en-US" dirty="0"/>
              <a:t>Testing the branch condition (comparing [x5] and [x6]) determines whether the branch is </a:t>
            </a:r>
            <a:r>
              <a:rPr lang="en-US" b="1" dirty="0"/>
              <a:t>taken</a:t>
            </a:r>
            <a:r>
              <a:rPr lang="en-US" dirty="0"/>
              <a:t> or </a:t>
            </a:r>
            <a:r>
              <a:rPr lang="en-US" b="1" dirty="0"/>
              <a:t>not taken</a:t>
            </a:r>
          </a:p>
          <a:p>
            <a:pPr lvl="1"/>
            <a:r>
              <a:rPr lang="en-US" dirty="0"/>
              <a:t>also, compute </a:t>
            </a:r>
            <a:r>
              <a:rPr lang="en-US" b="1" dirty="0"/>
              <a:t>branch target address </a:t>
            </a:r>
            <a:r>
              <a:rPr lang="en-US" dirty="0"/>
              <a:t>PC + loop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64467" y="1427753"/>
            <a:ext cx="3605667" cy="1854354"/>
          </a:xfrm>
          <a:prstGeom prst="rect">
            <a:avLst/>
          </a:prstGeom>
          <a:solidFill>
            <a:srgbClr val="FFF0D7"/>
          </a:solidFill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6350">
              <a:spcBef>
                <a:spcPts val="72"/>
              </a:spcBef>
            </a:pPr>
            <a:r>
              <a:rPr lang="en-US" sz="2800" dirty="0">
                <a:latin typeface="PT Sans" panose="020B0503020203020204" pitchFamily="34" charset="77"/>
                <a:ea typeface="Calibri" charset="0"/>
                <a:cs typeface="Calibri" charset="0"/>
              </a:rPr>
              <a:t>loop:	</a:t>
            </a:r>
            <a:r>
              <a:rPr lang="en-US" sz="2800" dirty="0" err="1">
                <a:latin typeface="PT Sans" panose="020B0503020203020204" pitchFamily="34" charset="77"/>
                <a:ea typeface="Calibri" charset="0"/>
                <a:cs typeface="Calibri" charset="0"/>
              </a:rPr>
              <a:t>ld</a:t>
            </a:r>
            <a:r>
              <a:rPr lang="en-US" sz="2800" dirty="0">
                <a:latin typeface="PT Sans" panose="020B0503020203020204" pitchFamily="34" charset="77"/>
                <a:ea typeface="Calibri" charset="0"/>
                <a:cs typeface="Calibri" charset="0"/>
              </a:rPr>
              <a:t> f1, 0(x6)</a:t>
            </a:r>
          </a:p>
          <a:p>
            <a:pPr marL="6350">
              <a:spcBef>
                <a:spcPts val="72"/>
              </a:spcBef>
            </a:pPr>
            <a:r>
              <a:rPr lang="en-US" sz="2800" dirty="0">
                <a:latin typeface="PT Sans" panose="020B0503020203020204" pitchFamily="34" charset="77"/>
                <a:ea typeface="Calibri" charset="0"/>
                <a:cs typeface="Calibri" charset="0"/>
              </a:rPr>
              <a:t>	...</a:t>
            </a:r>
          </a:p>
          <a:p>
            <a:pPr marL="6350">
              <a:spcBef>
                <a:spcPts val="72"/>
              </a:spcBef>
            </a:pPr>
            <a:r>
              <a:rPr lang="en-US" sz="2800" dirty="0">
                <a:latin typeface="PT Sans" panose="020B0503020203020204" pitchFamily="34" charset="77"/>
                <a:ea typeface="Calibri" charset="0"/>
                <a:cs typeface="Calibri" charset="0"/>
              </a:rPr>
              <a:t>	</a:t>
            </a:r>
            <a:r>
              <a:rPr lang="en-US" sz="2800" dirty="0">
                <a:solidFill>
                  <a:srgbClr val="FF0000"/>
                </a:solidFill>
                <a:latin typeface="PT Sans" panose="020B0503020203020204" pitchFamily="34" charset="77"/>
                <a:ea typeface="Calibri" charset="0"/>
                <a:cs typeface="Calibri" charset="0"/>
              </a:rPr>
              <a:t>BEQ x5, x6, loop</a:t>
            </a:r>
          </a:p>
          <a:p>
            <a:pPr marL="6350">
              <a:spcBef>
                <a:spcPts val="72"/>
              </a:spcBef>
            </a:pPr>
            <a:r>
              <a:rPr lang="en-US" sz="2800" dirty="0">
                <a:latin typeface="PT Sans" panose="020B0503020203020204" pitchFamily="34" charset="77"/>
                <a:ea typeface="Calibri" charset="0"/>
                <a:cs typeface="Calibri" charset="0"/>
              </a:rPr>
              <a:t>	add x2, x4, x5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906904"/>
            <a:ext cx="2340641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C.2, 3.1   Pipeline hazards</a:t>
            </a:r>
            <a:endParaRPr lang="en-US" sz="1600" b="1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172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Branches </a:t>
            </a:r>
            <a:r>
              <a:rPr lang="mr-IN" dirty="0"/>
              <a:t>–</a:t>
            </a:r>
            <a:r>
              <a:rPr lang="en-US" dirty="0"/>
              <a:t>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3" y="745434"/>
            <a:ext cx="8775576" cy="3990195"/>
          </a:xfrm>
        </p:spPr>
        <p:txBody>
          <a:bodyPr/>
          <a:lstStyle/>
          <a:p>
            <a:r>
              <a:rPr lang="en-US" dirty="0"/>
              <a:t>Both comparison and target address calculation happen in EX stage (3rd cycle of instruction processing)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2800"/>
              </a:spcBef>
            </a:pPr>
            <a:r>
              <a:rPr lang="en-US" dirty="0"/>
              <a:t> Stall penalty = 2 cycles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Cannot fetch the branch target before the start of 4th cycle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No useful instruction fetched in cycles 2 and 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4906904"/>
            <a:ext cx="2340641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C.2, 3.1   Pipeline hazards</a:t>
            </a:r>
            <a:endParaRPr lang="en-US" sz="1600" b="1" dirty="0">
              <a:solidFill>
                <a:srgbClr val="0066FF"/>
              </a:solidFill>
              <a:latin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EA910A-3A37-404D-A818-372DA6FCE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905" y="1852878"/>
            <a:ext cx="5296190" cy="149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35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Control Hazards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9513" y="3078478"/>
                <a:ext cx="8775576" cy="1753404"/>
              </a:xfrm>
            </p:spPr>
            <p:txBody>
              <a:bodyPr/>
              <a:lstStyle/>
              <a:p>
                <a:pPr>
                  <a:spcBef>
                    <a:spcPts val="0"/>
                  </a:spcBef>
                  <a:spcAft>
                    <a:spcPts val="300"/>
                  </a:spcAft>
                </a:pPr>
                <a:r>
                  <a:rPr lang="en-US" sz="2400" dirty="0"/>
                  <a:t>If x5 = x6, in cycle-3, EX stage determines that the branch is taken and computes the target address</a:t>
                </a:r>
              </a:p>
              <a:p>
                <a:pPr>
                  <a:spcBef>
                    <a:spcPts val="0"/>
                  </a:spcBef>
                  <a:spcAft>
                    <a:spcPts val="300"/>
                  </a:spcAft>
                </a:pPr>
                <a:r>
                  <a:rPr lang="en-US" sz="2400" dirty="0"/>
                  <a:t>Two instructions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2400" dirty="0"/>
                  <a:t>) on the wrong path have already been fetched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3" y="3078478"/>
                <a:ext cx="8775576" cy="1753404"/>
              </a:xfrm>
              <a:blipFill>
                <a:blip r:embed="rId2"/>
                <a:stretch>
                  <a:fillRect l="-722" r="-722" b="-2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8944"/>
          <a:stretch/>
        </p:blipFill>
        <p:spPr>
          <a:xfrm>
            <a:off x="1500681" y="597254"/>
            <a:ext cx="6126028" cy="23281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4906904"/>
            <a:ext cx="2340641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C.2, 3.1   Pipeline hazards</a:t>
            </a:r>
            <a:endParaRPr lang="en-US" sz="1600" b="1" dirty="0">
              <a:solidFill>
                <a:srgbClr val="0066FF"/>
              </a:solidFill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6AF6A8A-C8FA-734C-A7CE-E50F3F0209DA}"/>
                  </a:ext>
                </a:extLst>
              </p:cNvPr>
              <p:cNvSpPr/>
              <p:nvPr/>
            </p:nvSpPr>
            <p:spPr>
              <a:xfrm>
                <a:off x="364100" y="1745424"/>
                <a:ext cx="303361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6AF6A8A-C8FA-734C-A7CE-E50F3F0209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100" y="1745424"/>
                <a:ext cx="3033618" cy="461665"/>
              </a:xfrm>
              <a:prstGeom prst="rect">
                <a:avLst/>
              </a:prstGeom>
              <a:blipFill>
                <a:blip r:embed="rId4"/>
                <a:stretch>
                  <a:fillRect l="-1667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FCE114C-640A-7E45-B369-2856E8CCD079}"/>
                  </a:ext>
                </a:extLst>
              </p:cNvPr>
              <p:cNvSpPr/>
              <p:nvPr/>
            </p:nvSpPr>
            <p:spPr>
              <a:xfrm>
                <a:off x="370444" y="2290870"/>
                <a:ext cx="3267903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FCE114C-640A-7E45-B369-2856E8CCD0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44" y="2290870"/>
                <a:ext cx="3267903" cy="461665"/>
              </a:xfrm>
              <a:prstGeom prst="rect">
                <a:avLst/>
              </a:prstGeom>
              <a:blipFill>
                <a:blip r:embed="rId5"/>
                <a:stretch>
                  <a:fillRect l="-1550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A722F69-F0EA-0A42-9DE5-08BCCDAB4B82}"/>
              </a:ext>
            </a:extLst>
          </p:cNvPr>
          <p:cNvSpPr txBox="1"/>
          <p:nvPr/>
        </p:nvSpPr>
        <p:spPr>
          <a:xfrm>
            <a:off x="7661882" y="479872"/>
            <a:ext cx="756938" cy="461665"/>
          </a:xfrm>
          <a:prstGeom prst="rect">
            <a:avLst/>
          </a:prstGeom>
          <a:noFill/>
          <a:effectLst/>
        </p:spPr>
        <p:txBody>
          <a:bodyPr wrap="none" rtlCol="0" anchor="ctr" anchorCtr="1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EB2592-7792-7548-B06B-47E0EB4E7FF7}"/>
              </a:ext>
            </a:extLst>
          </p:cNvPr>
          <p:cNvGrpSpPr/>
          <p:nvPr/>
        </p:nvGrpSpPr>
        <p:grpSpPr>
          <a:xfrm>
            <a:off x="425554" y="1151853"/>
            <a:ext cx="2402638" cy="461665"/>
            <a:chOff x="425554" y="1151853"/>
            <a:chExt cx="2402638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3F405CC2-8A25-0940-B021-95B190307412}"/>
                    </a:ext>
                  </a:extLst>
                </p:cNvPr>
                <p:cNvSpPr/>
                <p:nvPr/>
              </p:nvSpPr>
              <p:spPr>
                <a:xfrm>
                  <a:off x="425554" y="1151853"/>
                  <a:ext cx="403123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3F405CC2-8A25-0940-B021-95B1903074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554" y="1151853"/>
                  <a:ext cx="403123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CF7D9C-D3B1-2948-8A5C-D64CC672E6A4}"/>
                </a:ext>
              </a:extLst>
            </p:cNvPr>
            <p:cNvSpPr txBox="1"/>
            <p:nvPr/>
          </p:nvSpPr>
          <p:spPr>
            <a:xfrm>
              <a:off x="964413" y="1192256"/>
              <a:ext cx="1863779" cy="400110"/>
            </a:xfrm>
            <a:prstGeom prst="rect">
              <a:avLst/>
            </a:prstGeom>
            <a:solidFill>
              <a:schemeClr val="bg1"/>
            </a:solidFill>
            <a:effectLst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BEQ x5, x6, loop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5587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Control Hazards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9513" y="3187973"/>
                <a:ext cx="8775576" cy="1684246"/>
              </a:xfrm>
            </p:spPr>
            <p:txBody>
              <a:bodyPr/>
              <a:lstStyle/>
              <a:p>
                <a:r>
                  <a:rPr lang="en-US" sz="2400" dirty="0"/>
                  <a:t>Control transfers to branch target ‘loop’</a:t>
                </a:r>
              </a:p>
              <a:p>
                <a:r>
                  <a:rPr lang="en-US" sz="2400" dirty="0"/>
                  <a:t>Instructions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2400" dirty="0"/>
                  <a:t> flushed from the pipeline</a:t>
                </a:r>
              </a:p>
              <a:p>
                <a:r>
                  <a:rPr lang="en-US" sz="2400" dirty="0"/>
                  <a:t>Branch Penalty in this case is 2 cycles</a:t>
                </a:r>
              </a:p>
              <a:p>
                <a:r>
                  <a:rPr lang="en-US" sz="2400" dirty="0"/>
                  <a:t>What would be the branch penalty if the branch was </a:t>
                </a:r>
                <a:r>
                  <a:rPr lang="en-US" sz="2400" dirty="0">
                    <a:solidFill>
                      <a:srgbClr val="004BF3"/>
                    </a:solidFill>
                  </a:rPr>
                  <a:t>not taken</a:t>
                </a:r>
                <a:r>
                  <a:rPr lang="en-US" sz="2400" dirty="0"/>
                  <a:t>?</a:t>
                </a:r>
                <a:endParaRPr lang="en-US" sz="3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3" y="3187973"/>
                <a:ext cx="8775576" cy="1684246"/>
              </a:xfrm>
              <a:blipFill>
                <a:blip r:embed="rId2"/>
                <a:stretch>
                  <a:fillRect l="-722" t="-3759" b="-9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268" y="588526"/>
            <a:ext cx="5390296" cy="25898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01" y="4920343"/>
            <a:ext cx="2340641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C.2, 3.1   Pipeline hazards</a:t>
            </a:r>
            <a:endParaRPr lang="en-US" sz="1600" b="1" dirty="0">
              <a:solidFill>
                <a:srgbClr val="0066FF"/>
              </a:solidFill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73845F2-C0F7-7F42-BF3D-0178B881EEAD}"/>
                  </a:ext>
                </a:extLst>
              </p:cNvPr>
              <p:cNvSpPr/>
              <p:nvPr/>
            </p:nvSpPr>
            <p:spPr>
              <a:xfrm>
                <a:off x="540444" y="1462397"/>
                <a:ext cx="283713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+1       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73845F2-C0F7-7F42-BF3D-0178B881EE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44" y="1462397"/>
                <a:ext cx="2837130" cy="400110"/>
              </a:xfrm>
              <a:prstGeom prst="rect">
                <a:avLst/>
              </a:prstGeom>
              <a:blipFill>
                <a:blip r:embed="rId4"/>
                <a:stretch>
                  <a:fillRect l="-893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7982319-3EE3-D64D-8F35-BBFE3CFC3C3A}"/>
                  </a:ext>
                </a:extLst>
              </p:cNvPr>
              <p:cNvSpPr/>
              <p:nvPr/>
            </p:nvSpPr>
            <p:spPr>
              <a:xfrm>
                <a:off x="540444" y="1908854"/>
                <a:ext cx="301209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+2. </m:t>
                    </m:r>
                  </m:oMath>
                </a14:m>
                <a:r>
                  <a:rPr lang="en-US" sz="2000" dirty="0"/>
                  <a:t>     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7982319-3EE3-D64D-8F35-BBFE3CFC3C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44" y="1908854"/>
                <a:ext cx="3012093" cy="400110"/>
              </a:xfrm>
              <a:prstGeom prst="rect">
                <a:avLst/>
              </a:prstGeom>
              <a:blipFill>
                <a:blip r:embed="rId5"/>
                <a:stretch>
                  <a:fillRect l="-84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93C2DEB-978A-DE47-9C80-8B266D4C1FBF}"/>
                  </a:ext>
                </a:extLst>
              </p:cNvPr>
              <p:cNvSpPr/>
              <p:nvPr/>
            </p:nvSpPr>
            <p:spPr>
              <a:xfrm>
                <a:off x="540444" y="2379729"/>
                <a:ext cx="283713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+3. </m:t>
                    </m:r>
                  </m:oMath>
                </a14:m>
                <a:r>
                  <a:rPr lang="en-US" sz="2000" dirty="0"/>
                  <a:t>       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93C2DEB-978A-DE47-9C80-8B266D4C1F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44" y="2379729"/>
                <a:ext cx="2837130" cy="400110"/>
              </a:xfrm>
              <a:prstGeom prst="rect">
                <a:avLst/>
              </a:prstGeom>
              <a:blipFill>
                <a:blip r:embed="rId6"/>
                <a:stretch>
                  <a:fillRect l="-893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70ABCC1-2555-9A4B-B3C4-93A8FA190B1E}"/>
              </a:ext>
            </a:extLst>
          </p:cNvPr>
          <p:cNvSpPr txBox="1"/>
          <p:nvPr/>
        </p:nvSpPr>
        <p:spPr>
          <a:xfrm>
            <a:off x="540523" y="996691"/>
            <a:ext cx="2924572" cy="400110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 anchor="ctr" anchorCtr="0">
            <a:spAutoFit/>
          </a:bodyPr>
          <a:lstStyle/>
          <a:p>
            <a:pPr marL="576263" indent="-566738"/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j:  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BEQ x5, x6, loop</a:t>
            </a:r>
          </a:p>
        </p:txBody>
      </p:sp>
    </p:spTree>
    <p:extLst>
      <p:ext uri="{BB962C8B-B14F-4D97-AF65-F5344CB8AC3E}">
        <p14:creationId xmlns:p14="http://schemas.microsoft.com/office/powerpoint/2010/main" val="41989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Branch Penalty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Finish branches in ID stage </a:t>
            </a:r>
          </a:p>
          <a:p>
            <a:pPr lvl="1"/>
            <a:r>
              <a:rPr lang="en-US" dirty="0">
                <a:solidFill>
                  <a:srgbClr val="0951FF"/>
                </a:solidFill>
              </a:rPr>
              <a:t>Compute the branch target address in the ID stage</a:t>
            </a:r>
          </a:p>
          <a:p>
            <a:pPr lvl="2"/>
            <a:r>
              <a:rPr lang="en-US" dirty="0"/>
              <a:t>Need an adder in the ID stage to add the branch offset to the PC</a:t>
            </a:r>
          </a:p>
          <a:p>
            <a:pPr lvl="1"/>
            <a:r>
              <a:rPr lang="en-US" dirty="0">
                <a:solidFill>
                  <a:srgbClr val="0951FF"/>
                </a:solidFill>
              </a:rPr>
              <a:t>Test the branch condition in the ID stage</a:t>
            </a:r>
          </a:p>
          <a:p>
            <a:pPr lvl="2"/>
            <a:r>
              <a:rPr lang="en-US" dirty="0"/>
              <a:t>Move the comparator from EX stage to ID stage</a:t>
            </a:r>
          </a:p>
          <a:p>
            <a:pPr lvl="2"/>
            <a:r>
              <a:rPr lang="en-US" dirty="0"/>
              <a:t>Branch condition tested in parallel with target address computation</a:t>
            </a:r>
          </a:p>
          <a:p>
            <a:pPr lvl="1"/>
            <a:r>
              <a:rPr lang="en-US" dirty="0"/>
              <a:t>Update the PC before the end of ID stage</a:t>
            </a:r>
          </a:p>
          <a:p>
            <a:pPr lvl="1"/>
            <a:r>
              <a:rPr lang="en-US" dirty="0"/>
              <a:t>Branch penalty reduced to one cycle</a:t>
            </a:r>
          </a:p>
          <a:p>
            <a:r>
              <a:rPr lang="en-US" dirty="0"/>
              <a:t>Negative Effect: higher ID stage delay; may have to increase the clock period</a:t>
            </a:r>
            <a:endParaRPr lang="en-US" sz="9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4917016"/>
            <a:ext cx="2340641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C.2, 3.1   Pipeline hazards</a:t>
            </a:r>
            <a:endParaRPr lang="en-US" sz="1600" b="1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45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Branch Penalty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3" y="3187948"/>
            <a:ext cx="8775576" cy="1713190"/>
          </a:xfrm>
        </p:spPr>
        <p:txBody>
          <a:bodyPr/>
          <a:lstStyle/>
          <a:p>
            <a:r>
              <a:rPr lang="en-US" sz="2400" dirty="0"/>
              <a:t>Branch condition and target address computed in cycle # 2</a:t>
            </a:r>
          </a:p>
          <a:p>
            <a:r>
              <a:rPr lang="en-US" sz="2400" dirty="0"/>
              <a:t>Branch penalty reduced to one cycle</a:t>
            </a:r>
          </a:p>
          <a:p>
            <a:r>
              <a:rPr lang="en-US" sz="2400" dirty="0"/>
              <a:t>Only one instruction (</a:t>
            </a:r>
            <a:r>
              <a:rPr lang="en-US" sz="2400" i="1" dirty="0"/>
              <a:t> j+1 </a:t>
            </a:r>
            <a:r>
              <a:rPr lang="en-US" sz="2400" dirty="0"/>
              <a:t>) is fetched incorrectly and discarded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30" y="594390"/>
            <a:ext cx="6342570" cy="25811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4901138"/>
            <a:ext cx="2340641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C.2, 3.1   Pipeline hazards</a:t>
            </a:r>
            <a:endParaRPr lang="en-US" sz="1600" b="1" dirty="0">
              <a:solidFill>
                <a:srgbClr val="0066FF"/>
              </a:solidFill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02BD95F-127C-8543-B730-F6DBA94ACEB6}"/>
                  </a:ext>
                </a:extLst>
              </p:cNvPr>
              <p:cNvSpPr/>
              <p:nvPr/>
            </p:nvSpPr>
            <p:spPr>
              <a:xfrm>
                <a:off x="640805" y="1669666"/>
                <a:ext cx="272803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+1:      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02BD95F-127C-8543-B730-F6DBA94ACE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805" y="1669666"/>
                <a:ext cx="2728036" cy="400110"/>
              </a:xfrm>
              <a:prstGeom prst="rect">
                <a:avLst/>
              </a:prstGeom>
              <a:blipFill>
                <a:blip r:embed="rId3"/>
                <a:stretch>
                  <a:fillRect l="-926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7C9E81B-C642-9748-B11E-58FBCED23B3C}"/>
                  </a:ext>
                </a:extLst>
              </p:cNvPr>
              <p:cNvSpPr/>
              <p:nvPr/>
            </p:nvSpPr>
            <p:spPr>
              <a:xfrm>
                <a:off x="640805" y="2243726"/>
                <a:ext cx="2006142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+2: </m:t>
                    </m:r>
                  </m:oMath>
                </a14:m>
                <a:r>
                  <a:rPr lang="en-US" sz="2000" dirty="0"/>
                  <a:t>     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7C9E81B-C642-9748-B11E-58FBCED23B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805" y="2243726"/>
                <a:ext cx="2006142" cy="400110"/>
              </a:xfrm>
              <a:prstGeom prst="rect">
                <a:avLst/>
              </a:prstGeom>
              <a:blipFill>
                <a:blip r:embed="rId4"/>
                <a:stretch>
                  <a:fillRect l="-1258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E1D4DA2-8085-D44D-92A6-BA872F41E0FE}"/>
              </a:ext>
            </a:extLst>
          </p:cNvPr>
          <p:cNvSpPr txBox="1"/>
          <p:nvPr/>
        </p:nvSpPr>
        <p:spPr>
          <a:xfrm>
            <a:off x="640805" y="1087487"/>
            <a:ext cx="2728037" cy="400110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rtlCol="0" anchor="ctr" anchorCtr="0">
            <a:noAutofit/>
          </a:bodyPr>
          <a:lstStyle/>
          <a:p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j: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BEQ x5, x6, loop</a:t>
            </a:r>
          </a:p>
        </p:txBody>
      </p:sp>
    </p:spTree>
    <p:extLst>
      <p:ext uri="{BB962C8B-B14F-4D97-AF65-F5344CB8AC3E}">
        <p14:creationId xmlns:p14="http://schemas.microsoft.com/office/powerpoint/2010/main" val="936270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Branch Penalty – Branch Prediction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712D9"/>
                </a:solidFill>
              </a:rPr>
              <a:t>Predict-not-taken</a:t>
            </a:r>
          </a:p>
          <a:p>
            <a:pPr lvl="1"/>
            <a:r>
              <a:rPr lang="en-US" dirty="0"/>
              <a:t>Increment PC by 4 every cycle and keep fetching sequential instructions after the branch instruction</a:t>
            </a:r>
          </a:p>
          <a:p>
            <a:pPr lvl="1"/>
            <a:r>
              <a:rPr lang="en-US" dirty="0"/>
              <a:t>After the branch outcome is computed</a:t>
            </a:r>
          </a:p>
          <a:p>
            <a:pPr lvl="2"/>
            <a:r>
              <a:rPr lang="en-US" sz="2400" dirty="0"/>
              <a:t>If the branch is actually </a:t>
            </a:r>
            <a:r>
              <a:rPr lang="en-US" sz="2400" b="1" i="1" dirty="0"/>
              <a:t>Not-taken</a:t>
            </a:r>
          </a:p>
          <a:p>
            <a:pPr lvl="3"/>
            <a:r>
              <a:rPr lang="en-US" sz="2400" dirty="0"/>
              <a:t>We have already been fetching instructions from the correct path =&gt; no problem</a:t>
            </a:r>
          </a:p>
          <a:p>
            <a:pPr lvl="2"/>
            <a:r>
              <a:rPr lang="en-US" sz="2400" dirty="0"/>
              <a:t>But if the branch is actually </a:t>
            </a:r>
            <a:r>
              <a:rPr lang="en-US" sz="2400" b="1" i="1" dirty="0"/>
              <a:t>Taken</a:t>
            </a:r>
          </a:p>
          <a:p>
            <a:pPr lvl="3"/>
            <a:r>
              <a:rPr lang="en-US" sz="2400" dirty="0"/>
              <a:t>Need to start fetching from the branch target</a:t>
            </a:r>
          </a:p>
          <a:p>
            <a:pPr lvl="3"/>
            <a:r>
              <a:rPr lang="en-US" sz="2400" dirty="0"/>
              <a:t>What happens to the instructions that have already been fetched on the wrong path?</a:t>
            </a:r>
            <a:endParaRPr lang="en-US" dirty="0">
              <a:solidFill>
                <a:srgbClr val="0951FF"/>
              </a:solidFill>
            </a:endParaRPr>
          </a:p>
          <a:p>
            <a:endParaRPr lang="en-US" sz="300" dirty="0">
              <a:solidFill>
                <a:srgbClr val="0951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4897279"/>
            <a:ext cx="2340641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C.2, 3.1   Pipeline hazards</a:t>
            </a:r>
            <a:endParaRPr lang="en-US" sz="1600" b="1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827584"/>
      </p:ext>
    </p:extLst>
  </p:cSld>
  <p:clrMapOvr>
    <a:masterClrMapping/>
  </p:clrMapOvr>
</p:sld>
</file>

<file path=ppt/theme/theme1.xml><?xml version="1.0" encoding="utf-8"?>
<a:theme xmlns:a="http://schemas.openxmlformats.org/drawingml/2006/main" name="1_cod4e">
  <a:themeElements>
    <a:clrScheme name="1_cod4e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1_cod4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22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60000"/>
          <a:buFont typeface="Wingdings" pitchFamily="2" charset="2"/>
          <a:buNone/>
          <a:tabLst/>
          <a:defRPr kumimoji="0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spDef>
    <a:lnDef>
      <a:spPr bwMode="auto"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arrow" w="med" len="lg"/>
        </a:ln>
        <a:effectLst/>
      </a:spPr>
      <a:bodyPr/>
      <a:lstStyle/>
    </a:lnDef>
    <a:txDef>
      <a:spPr>
        <a:solidFill>
          <a:srgbClr val="FFF6D5"/>
        </a:solidFill>
        <a:effectLst>
          <a:outerShdw blurRad="50800" dist="114300" dir="2700000" algn="tl" rotWithShape="0">
            <a:prstClr val="black">
              <a:alpha val="40000"/>
            </a:prstClr>
          </a:outerShdw>
        </a:effectLst>
      </a:spPr>
      <a:bodyPr wrap="square" rtlCol="0" anchor="ctr" anchorCtr="1">
        <a:spAutoFit/>
      </a:bodyPr>
      <a:lstStyle>
        <a:defPPr algn="ctr">
          <a:defRPr sz="2400" dirty="0"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>
    <a:extraClrScheme>
      <a:clrScheme name="1_cod4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4e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4e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cod4e</Template>
  <TotalTime>57103</TotalTime>
  <Words>1973</Words>
  <Application>Microsoft Office PowerPoint</Application>
  <PresentationFormat>On-screen Show (16:9)</PresentationFormat>
  <Paragraphs>315</Paragraphs>
  <Slides>28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Arial</vt:lpstr>
      <vt:lpstr>Arial Black</vt:lpstr>
      <vt:lpstr>Calibri</vt:lpstr>
      <vt:lpstr>Cambria Math</vt:lpstr>
      <vt:lpstr>Courier New</vt:lpstr>
      <vt:lpstr>Monaco</vt:lpstr>
      <vt:lpstr>PT Sans</vt:lpstr>
      <vt:lpstr>Tahoma</vt:lpstr>
      <vt:lpstr>Times New Roman</vt:lpstr>
      <vt:lpstr>Wingdings</vt:lpstr>
      <vt:lpstr>ZapfDingbatsITC</vt:lpstr>
      <vt:lpstr>1_cod4e</vt:lpstr>
      <vt:lpstr>PowerPoint Presentation</vt:lpstr>
      <vt:lpstr>Control/Branch Hazards</vt:lpstr>
      <vt:lpstr>Conditional Branches – 1 </vt:lpstr>
      <vt:lpstr>Conditional Branches – 2</vt:lpstr>
      <vt:lpstr>Handling Control Hazards</vt:lpstr>
      <vt:lpstr>Handling Control Hazards</vt:lpstr>
      <vt:lpstr>Reduce Branch Penalty</vt:lpstr>
      <vt:lpstr>Reduce Branch Penalty </vt:lpstr>
      <vt:lpstr>Reducing Branch Penalty – Branch Prediction </vt:lpstr>
      <vt:lpstr>Reducing Branch Penalty </vt:lpstr>
      <vt:lpstr>Reduce Branch Penalty – Branch Prediction </vt:lpstr>
      <vt:lpstr>Delayed Branch</vt:lpstr>
      <vt:lpstr>Example</vt:lpstr>
      <vt:lpstr>Performance of Branch Schemes</vt:lpstr>
      <vt:lpstr>Performance of Branch Schemes - Example</vt:lpstr>
      <vt:lpstr>Another Example</vt:lpstr>
      <vt:lpstr>Branch Prediction</vt:lpstr>
      <vt:lpstr>1-Bit Predictor</vt:lpstr>
      <vt:lpstr>Branch History Table (BHT)</vt:lpstr>
      <vt:lpstr>1-Bit Predictor</vt:lpstr>
      <vt:lpstr>2-Bit Predictor</vt:lpstr>
      <vt:lpstr>2-Bit Predictor Accuracy </vt:lpstr>
      <vt:lpstr>Impact of BHT Size</vt:lpstr>
      <vt:lpstr>Correlating Branch Predictors</vt:lpstr>
      <vt:lpstr>Correlating Branch Predictors</vt:lpstr>
      <vt:lpstr>Correlating Branch Predictors</vt:lpstr>
      <vt:lpstr>Tournament Predictors</vt:lpstr>
      <vt:lpstr>Summary—Dependences &amp; Hazards</vt:lpstr>
    </vt:vector>
  </TitlesOfParts>
  <Company>Ashenden Designs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Peter Ashenden</dc:creator>
  <cp:lastModifiedBy>Srinivas Katkoori</cp:lastModifiedBy>
  <cp:revision>874</cp:revision>
  <cp:lastPrinted>2018-03-20T16:06:35Z</cp:lastPrinted>
  <dcterms:created xsi:type="dcterms:W3CDTF">2008-07-27T22:34:41Z</dcterms:created>
  <dcterms:modified xsi:type="dcterms:W3CDTF">2023-02-01T18:45:36Z</dcterms:modified>
</cp:coreProperties>
</file>